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65" r:id="rId7"/>
    <p:sldId id="258" r:id="rId8"/>
    <p:sldId id="259" r:id="rId9"/>
    <p:sldId id="260" r:id="rId10"/>
    <p:sldId id="261" r:id="rId11"/>
    <p:sldId id="263" r:id="rId12"/>
    <p:sldId id="262" r:id="rId13"/>
    <p:sldId id="264" r:id="rId14"/>
    <p:sldId id="267" r:id="rId15"/>
    <p:sldId id="266" r:id="rId16"/>
    <p:sldId id="268" r:id="rId17"/>
    <p:sldId id="278" r:id="rId18"/>
    <p:sldId id="269" r:id="rId19"/>
    <p:sldId id="280" r:id="rId20"/>
    <p:sldId id="279" r:id="rId21"/>
    <p:sldId id="276" r:id="rId22"/>
    <p:sldId id="272" r:id="rId23"/>
    <p:sldId id="274"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10.png>
</file>

<file path=ppt/media/image100.png>
</file>

<file path=ppt/media/image11.png>
</file>

<file path=ppt/media/image12.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8BFCD-14D5-4DEA-83B1-EC40E0A0BD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7929CB-F534-4798-8042-FD7C293FC8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DEDFE24-9914-4C07-BBFE-BF6DAE9187E2}"/>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902EAD78-C538-4CC4-AF91-D2F1E67514D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F90C7A2-8D0D-4DAF-A148-C9229C964AD8}"/>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4280334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80CE8-846D-4769-84C5-10D1BF912A6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3883E7-0C35-4938-A427-720DE72521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FA397B-1C6C-46D0-BFC8-CCDF247D4217}"/>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8C6838E6-3160-4CB1-A4F4-4F2076BB116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3B90305-0945-4747-AE56-F7233F51EA67}"/>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2530260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7BFC08-1799-4D0C-BAEB-6F9B212DEA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F32A2B-33B2-42BC-9B7E-4E45A38F45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F4C51F1-79F8-4B54-A56E-3764B1E2C6A8}"/>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3B2815EA-435E-4248-B794-E7AFDDE3E2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AE7DDCF-FE00-41C9-9358-AB766650ACC9}"/>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1463039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A82D-FF9B-41DE-B209-E9B843D81F7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C93A0EA-EF8C-4540-A959-26A9B824C5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44AA533-7DC5-4745-9FC0-2C50180C6AC3}"/>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D7C8781E-251D-49E1-9619-E791A9606DA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959834A-10D8-4AAD-9BA6-23DF0783E4D4}"/>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960152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0F49D-0EDD-4218-994E-9342E2E546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564B3C5-6FAA-49D4-B538-444FB538F4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9ACDDA-EB6B-4286-8806-3222D792F424}"/>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FF862194-530E-47F9-B4B9-8BAECECAE8B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2019F9-482C-4D02-B945-9B89050158B7}"/>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660932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3731C-34B0-4F4F-9762-9B3D182C3CE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0A51419-D08E-4851-8CAD-284C8485BD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5CE39550-D48D-4B72-9ED9-1C4BC4341A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5DB8AB5-C394-4967-8AE5-E738995ED23D}"/>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6" name="Footer Placeholder 5">
            <a:extLst>
              <a:ext uri="{FF2B5EF4-FFF2-40B4-BE49-F238E27FC236}">
                <a16:creationId xmlns:a16="http://schemas.microsoft.com/office/drawing/2014/main" id="{FBE7FDD6-DE47-494E-A831-654B9FDC12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B7A8F79-13EB-4478-A7AC-CA2B32282821}"/>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1455298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A5026-2721-4FBF-8B7A-6E67132C4C4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2B405D-A996-4C63-87E3-10136E07E4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B4FBE1-52D8-4396-A00E-8321BDAF89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0224D0E-2C8B-48C5-836E-CFCE43EF86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639A5E-E723-4C88-B537-49EA9CA620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A0052CC-E234-4303-B210-8C49A76781CD}"/>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8" name="Footer Placeholder 7">
            <a:extLst>
              <a:ext uri="{FF2B5EF4-FFF2-40B4-BE49-F238E27FC236}">
                <a16:creationId xmlns:a16="http://schemas.microsoft.com/office/drawing/2014/main" id="{3E865B78-C074-47D9-88C3-A721F19EC54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A040C5B-3221-474A-8AFB-30849102F40F}"/>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2604106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F0AA8-0389-4644-A91B-92C81A34760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CE00850-B4A4-4185-BF2F-403EBF7F128C}"/>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4" name="Footer Placeholder 3">
            <a:extLst>
              <a:ext uri="{FF2B5EF4-FFF2-40B4-BE49-F238E27FC236}">
                <a16:creationId xmlns:a16="http://schemas.microsoft.com/office/drawing/2014/main" id="{E38B267F-DF6E-495B-AEA4-F2628D3EC4C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586A0CC-2BBA-4B64-B106-ED80A6BCC502}"/>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3786809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57D0EE-093B-4A88-975C-7611BD373630}"/>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3" name="Footer Placeholder 2">
            <a:extLst>
              <a:ext uri="{FF2B5EF4-FFF2-40B4-BE49-F238E27FC236}">
                <a16:creationId xmlns:a16="http://schemas.microsoft.com/office/drawing/2014/main" id="{BF1AECDD-D875-438C-8CAC-0BA2B06CDDE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5ADC343-78F7-4F4C-B4DD-3DF9781516EC}"/>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3303195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2E10-B5F2-45EF-BF4B-ECB27A8EF0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8B7CF60-BE1C-4B0F-85DE-AEBBAF4F9A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A4FF9D2-3DE2-46A8-81A9-9472BAB93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1BDEAE-9227-4DF5-B6DD-607CBEBC57AF}"/>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6" name="Footer Placeholder 5">
            <a:extLst>
              <a:ext uri="{FF2B5EF4-FFF2-40B4-BE49-F238E27FC236}">
                <a16:creationId xmlns:a16="http://schemas.microsoft.com/office/drawing/2014/main" id="{F3E78249-A744-41D2-A898-847B08D8C59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7E336EF-33E2-45EA-B63A-0F60417E2B7B}"/>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2769647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9D530-8D0E-40F4-A5D3-54FE43D8F3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2927821-808C-4C38-9EFF-980ECDE937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AAA78E3-A3FE-4E1C-BA93-12DCCFF268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509964-EEDA-49E6-A122-396155699592}"/>
              </a:ext>
            </a:extLst>
          </p:cNvPr>
          <p:cNvSpPr>
            <a:spLocks noGrp="1"/>
          </p:cNvSpPr>
          <p:nvPr>
            <p:ph type="dt" sz="half" idx="10"/>
          </p:nvPr>
        </p:nvSpPr>
        <p:spPr/>
        <p:txBody>
          <a:bodyPr/>
          <a:lstStyle/>
          <a:p>
            <a:fld id="{276365D2-016B-4591-80A7-70FA2A6BEE00}" type="datetimeFigureOut">
              <a:rPr lang="en-GB" smtClean="0"/>
              <a:t>05/07/2022</a:t>
            </a:fld>
            <a:endParaRPr lang="en-GB"/>
          </a:p>
        </p:txBody>
      </p:sp>
      <p:sp>
        <p:nvSpPr>
          <p:cNvPr id="6" name="Footer Placeholder 5">
            <a:extLst>
              <a:ext uri="{FF2B5EF4-FFF2-40B4-BE49-F238E27FC236}">
                <a16:creationId xmlns:a16="http://schemas.microsoft.com/office/drawing/2014/main" id="{804648B6-90EC-41D7-9113-29C9EA07686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F9AE851-6952-444C-96B9-3982E5AAEAF4}"/>
              </a:ext>
            </a:extLst>
          </p:cNvPr>
          <p:cNvSpPr>
            <a:spLocks noGrp="1"/>
          </p:cNvSpPr>
          <p:nvPr>
            <p:ph type="sldNum" sz="quarter" idx="12"/>
          </p:nvPr>
        </p:nvSpPr>
        <p:spPr/>
        <p:txBody>
          <a:bodyPr/>
          <a:lstStyle/>
          <a:p>
            <a:fld id="{4A719891-A819-4C2D-AE34-CAD173B685FC}" type="slidenum">
              <a:rPr lang="en-GB" smtClean="0"/>
              <a:t>‹#›</a:t>
            </a:fld>
            <a:endParaRPr lang="en-GB"/>
          </a:p>
        </p:txBody>
      </p:sp>
    </p:spTree>
    <p:extLst>
      <p:ext uri="{BB962C8B-B14F-4D97-AF65-F5344CB8AC3E}">
        <p14:creationId xmlns:p14="http://schemas.microsoft.com/office/powerpoint/2010/main" val="2728228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F6EC54-B9AA-487B-B47F-66A1549AF9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B642B91-6186-4EEC-A9E9-801D044BBD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805AAA5-7E9A-4E4E-826F-591CBCFED2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6365D2-016B-4591-80A7-70FA2A6BEE00}" type="datetimeFigureOut">
              <a:rPr lang="en-GB" smtClean="0"/>
              <a:t>05/07/2022</a:t>
            </a:fld>
            <a:endParaRPr lang="en-GB"/>
          </a:p>
        </p:txBody>
      </p:sp>
      <p:sp>
        <p:nvSpPr>
          <p:cNvPr id="5" name="Footer Placeholder 4">
            <a:extLst>
              <a:ext uri="{FF2B5EF4-FFF2-40B4-BE49-F238E27FC236}">
                <a16:creationId xmlns:a16="http://schemas.microsoft.com/office/drawing/2014/main" id="{11C5B9E6-447A-43C7-B94E-64D0EF0061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F2A1E20-FC9B-472F-97B5-5F7F802232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719891-A819-4C2D-AE34-CAD173B685FC}" type="slidenum">
              <a:rPr lang="en-GB" smtClean="0"/>
              <a:t>‹#›</a:t>
            </a:fld>
            <a:endParaRPr lang="en-GB"/>
          </a:p>
        </p:txBody>
      </p:sp>
    </p:spTree>
    <p:extLst>
      <p:ext uri="{BB962C8B-B14F-4D97-AF65-F5344CB8AC3E}">
        <p14:creationId xmlns:p14="http://schemas.microsoft.com/office/powerpoint/2010/main" val="2984447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philippmuens.com/minimax-and-mcts" TargetMode="External"/><Relationship Id="rId2" Type="http://schemas.openxmlformats.org/officeDocument/2006/relationships/hyperlink" Target="https://github.com/aimacode/aima-python" TargetMode="External"/><Relationship Id="rId1" Type="http://schemas.openxmlformats.org/officeDocument/2006/relationships/slideLayout" Target="../slideLayouts/slideLayout2.xml"/><Relationship Id="rId4" Type="http://schemas.openxmlformats.org/officeDocument/2006/relationships/hyperlink" Target="https://theses.liacs.nl/pdf/2013-2014BasvanBoven.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6" name="Rectangle 8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0" name="Picture 4" descr="Top view of a go board">
            <a:extLst>
              <a:ext uri="{FF2B5EF4-FFF2-40B4-BE49-F238E27FC236}">
                <a16:creationId xmlns:a16="http://schemas.microsoft.com/office/drawing/2014/main" id="{093A0A58-D715-F1A4-4EAE-D5EFDD08C75D}"/>
              </a:ext>
            </a:extLst>
          </p:cNvPr>
          <p:cNvPicPr>
            <a:picLocks noChangeAspect="1"/>
          </p:cNvPicPr>
          <p:nvPr/>
        </p:nvPicPr>
        <p:blipFill rotWithShape="1">
          <a:blip r:embed="rId2"/>
          <a:srcRect t="9091" r="23585"/>
          <a:stretch/>
        </p:blipFill>
        <p:spPr>
          <a:xfrm>
            <a:off x="3523488" y="10"/>
            <a:ext cx="8668512" cy="6857990"/>
          </a:xfrm>
          <a:prstGeom prst="rect">
            <a:avLst/>
          </a:prstGeom>
        </p:spPr>
      </p:pic>
      <p:sp>
        <p:nvSpPr>
          <p:cNvPr id="88" name="Rectangle 8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48ECF-4283-4571-8D7D-8FE693BD340A}"/>
              </a:ext>
            </a:extLst>
          </p:cNvPr>
          <p:cNvSpPr>
            <a:spLocks noGrp="1"/>
          </p:cNvSpPr>
          <p:nvPr>
            <p:ph type="ctrTitle"/>
          </p:nvPr>
        </p:nvSpPr>
        <p:spPr>
          <a:xfrm>
            <a:off x="477981" y="1122363"/>
            <a:ext cx="4023360" cy="3204134"/>
          </a:xfrm>
        </p:spPr>
        <p:txBody>
          <a:bodyPr anchor="b">
            <a:normAutofit/>
          </a:bodyPr>
          <a:lstStyle/>
          <a:p>
            <a:pPr algn="l"/>
            <a:r>
              <a:rPr lang="en-GB" sz="4400"/>
              <a:t>Adversarial Search Methods for Games – Jungle board game</a:t>
            </a:r>
          </a:p>
        </p:txBody>
      </p:sp>
      <p:sp>
        <p:nvSpPr>
          <p:cNvPr id="3" name="Subtitle 2">
            <a:extLst>
              <a:ext uri="{FF2B5EF4-FFF2-40B4-BE49-F238E27FC236}">
                <a16:creationId xmlns:a16="http://schemas.microsoft.com/office/drawing/2014/main" id="{FADC4AD2-2BB1-41C9-BDE5-BF36A3E740D7}"/>
              </a:ext>
            </a:extLst>
          </p:cNvPr>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GB" sz="2000"/>
              <a:t>Claudio Savelli, Jakub Głatki</a:t>
            </a:r>
          </a:p>
          <a:p>
            <a:pPr algn="l"/>
            <a:endParaRPr lang="en-GB" sz="2000">
              <a:ea typeface="Calibri"/>
              <a:cs typeface="Calibri"/>
            </a:endParaRPr>
          </a:p>
        </p:txBody>
      </p:sp>
      <p:sp>
        <p:nvSpPr>
          <p:cNvPr id="90" name="Rectangle 8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2" name="Rectangle 9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08218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9EA95B6-474F-45AC-818B-C16DDA5A4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4BD8C85-3E1B-430D-B450-1C103B9EF3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1" y="1751605"/>
            <a:ext cx="2705100" cy="335479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289F6A-CB67-4C8B-83A6-5571AE5D3979}"/>
              </a:ext>
            </a:extLst>
          </p:cNvPr>
          <p:cNvSpPr>
            <a:spLocks noGrp="1"/>
          </p:cNvSpPr>
          <p:nvPr>
            <p:ph type="title"/>
          </p:nvPr>
        </p:nvSpPr>
        <p:spPr>
          <a:xfrm>
            <a:off x="1713206" y="2097290"/>
            <a:ext cx="2032863" cy="2663420"/>
          </a:xfrm>
        </p:spPr>
        <p:txBody>
          <a:bodyPr>
            <a:normAutofit/>
          </a:bodyPr>
          <a:lstStyle/>
          <a:p>
            <a:pPr algn="ctr"/>
            <a:r>
              <a:rPr lang="it-IT" sz="2200">
                <a:solidFill>
                  <a:srgbClr val="595959"/>
                </a:solidFill>
              </a:rPr>
              <a:t>Game Implementation </a:t>
            </a:r>
          </a:p>
        </p:txBody>
      </p:sp>
      <p:sp>
        <p:nvSpPr>
          <p:cNvPr id="18" name="Rectangle 17">
            <a:extLst>
              <a:ext uri="{FF2B5EF4-FFF2-40B4-BE49-F238E27FC236}">
                <a16:creationId xmlns:a16="http://schemas.microsoft.com/office/drawing/2014/main" id="{CFE22830-D1DB-4DDE-9CC9-1F1A16F5C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8300" y="0"/>
            <a:ext cx="67437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5EC1F2A-F5F3-4E24-BBA3-758668258EC3}"/>
              </a:ext>
            </a:extLst>
          </p:cNvPr>
          <p:cNvSpPr>
            <a:spLocks noGrp="1"/>
          </p:cNvSpPr>
          <p:nvPr>
            <p:ph idx="1"/>
          </p:nvPr>
        </p:nvSpPr>
        <p:spPr>
          <a:xfrm>
            <a:off x="6096000" y="702289"/>
            <a:ext cx="5226604" cy="5453421"/>
          </a:xfrm>
        </p:spPr>
        <p:txBody>
          <a:bodyPr anchor="ctr">
            <a:normAutofit/>
          </a:bodyPr>
          <a:lstStyle/>
          <a:p>
            <a:pPr marL="0" indent="0">
              <a:buNone/>
            </a:pPr>
            <a:r>
              <a:rPr lang="en-US" sz="1900">
                <a:solidFill>
                  <a:srgbClr val="595959"/>
                </a:solidFill>
              </a:rPr>
              <a:t>The computer moves are implemented using a min-max algorithm, with alpha-beta cuts. This game is formulated like a search problem with an opponent. </a:t>
            </a:r>
          </a:p>
          <a:p>
            <a:pPr marL="0" indent="0">
              <a:buNone/>
            </a:pPr>
            <a:r>
              <a:rPr lang="en-US" sz="2400">
                <a:solidFill>
                  <a:srgbClr val="595959"/>
                </a:solidFill>
              </a:rPr>
              <a:t>ADDITIONAL PRUNING: </a:t>
            </a:r>
          </a:p>
          <a:p>
            <a:r>
              <a:rPr lang="en-US" sz="1900" i="1">
                <a:solidFill>
                  <a:srgbClr val="595959"/>
                </a:solidFill>
              </a:rPr>
              <a:t>if </a:t>
            </a:r>
            <a:r>
              <a:rPr lang="en-US" sz="1900" i="1" err="1">
                <a:solidFill>
                  <a:srgbClr val="595959"/>
                </a:solidFill>
              </a:rPr>
              <a:t>state.currentPlayer.lastMoves.isARecentMove</a:t>
            </a:r>
            <a:r>
              <a:rPr lang="en-US" sz="1900" i="1">
                <a:solidFill>
                  <a:srgbClr val="595959"/>
                </a:solidFill>
              </a:rPr>
              <a:t> (action) == False and </a:t>
            </a:r>
            <a:r>
              <a:rPr lang="en-US" sz="1900" i="1" err="1">
                <a:solidFill>
                  <a:srgbClr val="595959"/>
                </a:solidFill>
              </a:rPr>
              <a:t>minimaxLastMoves.isARecentMove</a:t>
            </a:r>
            <a:r>
              <a:rPr lang="en-US" sz="1900" i="1">
                <a:solidFill>
                  <a:srgbClr val="595959"/>
                </a:solidFill>
              </a:rPr>
              <a:t>(action) == False: </a:t>
            </a:r>
          </a:p>
          <a:p>
            <a:pPr marL="0" indent="0">
              <a:buNone/>
            </a:pPr>
            <a:r>
              <a:rPr lang="en-US" sz="1900">
                <a:solidFill>
                  <a:srgbClr val="595959"/>
                </a:solidFill>
              </a:rPr>
              <a:t>In the algorithm we have inserted a second pruning taking inspiration from some similar functions implemented in the game of chess. With this second pruning, the algorithm saves the last moves that the player who has to move has made and the moves that have been analyzed within the call of the mini-max function, in order to avoid generating branches that simply mirror variations of branches already generated.</a:t>
            </a:r>
            <a:endParaRPr lang="it-IT" sz="1900">
              <a:solidFill>
                <a:srgbClr val="595959"/>
              </a:solidFill>
            </a:endParaRPr>
          </a:p>
        </p:txBody>
      </p:sp>
    </p:spTree>
    <p:extLst>
      <p:ext uri="{BB962C8B-B14F-4D97-AF65-F5344CB8AC3E}">
        <p14:creationId xmlns:p14="http://schemas.microsoft.com/office/powerpoint/2010/main" val="18700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7">
            <a:extLst>
              <a:ext uri="{FF2B5EF4-FFF2-40B4-BE49-F238E27FC236}">
                <a16:creationId xmlns:a16="http://schemas.microsoft.com/office/drawing/2014/main" id="{E9EA95B6-474F-45AC-818B-C16DDA5A4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9">
            <a:extLst>
              <a:ext uri="{FF2B5EF4-FFF2-40B4-BE49-F238E27FC236}">
                <a16:creationId xmlns:a16="http://schemas.microsoft.com/office/drawing/2014/main" id="{84BD8C85-3E1B-430D-B450-1C103B9EF3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1" y="1751605"/>
            <a:ext cx="2705100" cy="335479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7DF986-EF62-4ADB-80DC-34281A93D6E9}"/>
              </a:ext>
            </a:extLst>
          </p:cNvPr>
          <p:cNvSpPr>
            <a:spLocks noGrp="1"/>
          </p:cNvSpPr>
          <p:nvPr>
            <p:ph type="title"/>
          </p:nvPr>
        </p:nvSpPr>
        <p:spPr>
          <a:xfrm>
            <a:off x="1713206" y="2097290"/>
            <a:ext cx="2032863" cy="2663420"/>
          </a:xfrm>
        </p:spPr>
        <p:txBody>
          <a:bodyPr>
            <a:normAutofit/>
          </a:bodyPr>
          <a:lstStyle/>
          <a:p>
            <a:pPr algn="ctr"/>
            <a:r>
              <a:rPr lang="it-IT" sz="2200">
                <a:solidFill>
                  <a:srgbClr val="595959"/>
                </a:solidFill>
              </a:rPr>
              <a:t>Game Implementation </a:t>
            </a:r>
          </a:p>
        </p:txBody>
      </p:sp>
      <p:sp>
        <p:nvSpPr>
          <p:cNvPr id="21" name="Rectangle 11">
            <a:extLst>
              <a:ext uri="{FF2B5EF4-FFF2-40B4-BE49-F238E27FC236}">
                <a16:creationId xmlns:a16="http://schemas.microsoft.com/office/drawing/2014/main" id="{CFE22830-D1DB-4DDE-9CC9-1F1A16F5C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8300" y="0"/>
            <a:ext cx="67437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830676E-D752-43D6-8222-2B26A46D75A3}"/>
              </a:ext>
            </a:extLst>
          </p:cNvPr>
          <p:cNvSpPr>
            <a:spLocks noGrp="1"/>
          </p:cNvSpPr>
          <p:nvPr>
            <p:ph idx="1"/>
          </p:nvPr>
        </p:nvSpPr>
        <p:spPr>
          <a:xfrm>
            <a:off x="6302610" y="839224"/>
            <a:ext cx="5019994" cy="5179553"/>
          </a:xfrm>
        </p:spPr>
        <p:txBody>
          <a:bodyPr anchor="ctr">
            <a:normAutofit lnSpcReduction="10000"/>
          </a:bodyPr>
          <a:lstStyle/>
          <a:p>
            <a:pPr marL="0" indent="0">
              <a:buNone/>
            </a:pPr>
            <a:r>
              <a:rPr lang="it-IT" sz="2400">
                <a:solidFill>
                  <a:srgbClr val="595959"/>
                </a:solidFill>
              </a:rPr>
              <a:t>MOVE GENERATOR: </a:t>
            </a:r>
          </a:p>
          <a:p>
            <a:r>
              <a:rPr lang="en-US" sz="2000" i="1">
                <a:solidFill>
                  <a:srgbClr val="595959"/>
                </a:solidFill>
              </a:rPr>
              <a:t>def </a:t>
            </a:r>
            <a:r>
              <a:rPr lang="en-US" sz="2000" i="1" err="1">
                <a:solidFill>
                  <a:srgbClr val="595959"/>
                </a:solidFill>
              </a:rPr>
              <a:t>listOfPossibleMoves</a:t>
            </a:r>
            <a:r>
              <a:rPr lang="en-US" sz="2000" i="1">
                <a:solidFill>
                  <a:srgbClr val="595959"/>
                </a:solidFill>
              </a:rPr>
              <a:t>(self, player: Player, board: Board): </a:t>
            </a:r>
          </a:p>
          <a:p>
            <a:pPr marL="0" indent="0">
              <a:buNone/>
            </a:pPr>
            <a:r>
              <a:rPr lang="en-US" sz="2000">
                <a:solidFill>
                  <a:srgbClr val="595959"/>
                </a:solidFill>
              </a:rPr>
              <a:t>This function generates from a state of the board (arrangement of the pieces, player who has to move), all the possible movements that can be made by the given player. Used in the mini-max algorithm</a:t>
            </a:r>
          </a:p>
          <a:p>
            <a:pPr marL="0" indent="0">
              <a:buNone/>
            </a:pPr>
            <a:r>
              <a:rPr lang="en-US" sz="2400">
                <a:solidFill>
                  <a:srgbClr val="595959"/>
                </a:solidFill>
              </a:rPr>
              <a:t>EVALUATION FUNCTION: </a:t>
            </a:r>
          </a:p>
          <a:p>
            <a:r>
              <a:rPr lang="en-US" sz="2000" i="1">
                <a:solidFill>
                  <a:srgbClr val="595959"/>
                </a:solidFill>
              </a:rPr>
              <a:t>def </a:t>
            </a:r>
            <a:r>
              <a:rPr lang="en-US" sz="2000" i="1" err="1">
                <a:solidFill>
                  <a:srgbClr val="595959"/>
                </a:solidFill>
              </a:rPr>
              <a:t>evaluationFunction</a:t>
            </a:r>
            <a:r>
              <a:rPr lang="en-US" sz="2000" i="1">
                <a:solidFill>
                  <a:srgbClr val="595959"/>
                </a:solidFill>
              </a:rPr>
              <a:t> (self, state: State, difficulty: int):</a:t>
            </a:r>
            <a:r>
              <a:rPr lang="en-US" sz="2000">
                <a:solidFill>
                  <a:srgbClr val="595959"/>
                </a:solidFill>
              </a:rPr>
              <a:t> </a:t>
            </a:r>
          </a:p>
          <a:p>
            <a:pPr marL="0" indent="0">
              <a:buNone/>
            </a:pPr>
            <a:r>
              <a:rPr lang="en-US" sz="2000">
                <a:solidFill>
                  <a:srgbClr val="595959"/>
                </a:solidFill>
              </a:rPr>
              <a:t>Given a state of the board, this function returns, through </a:t>
            </a:r>
            <a:r>
              <a:rPr lang="en-US" sz="2000" b="1" u="sng">
                <a:solidFill>
                  <a:srgbClr val="595959"/>
                </a:solidFill>
              </a:rPr>
              <a:t>human</a:t>
            </a:r>
            <a:r>
              <a:rPr lang="en-US" sz="2000">
                <a:solidFill>
                  <a:srgbClr val="595959"/>
                </a:solidFill>
              </a:rPr>
              <a:t> references, the current value of the player who has to make the move. Being a zero-sum game, a move with a positive value for one player becomes a move with a negative value for the opponent.</a:t>
            </a:r>
            <a:endParaRPr lang="it-IT" sz="2000">
              <a:solidFill>
                <a:srgbClr val="595959"/>
              </a:solidFill>
            </a:endParaRPr>
          </a:p>
        </p:txBody>
      </p:sp>
    </p:spTree>
    <p:extLst>
      <p:ext uri="{BB962C8B-B14F-4D97-AF65-F5344CB8AC3E}">
        <p14:creationId xmlns:p14="http://schemas.microsoft.com/office/powerpoint/2010/main" val="3140282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5C4330-C44A-435E-8E7B-CF183E4CB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BF2DFB-3A2A-4807-A5F1-06DDEF5CCF70}"/>
              </a:ext>
            </a:extLst>
          </p:cNvPr>
          <p:cNvSpPr>
            <a:spLocks noGrp="1"/>
          </p:cNvSpPr>
          <p:nvPr>
            <p:ph type="title"/>
          </p:nvPr>
        </p:nvSpPr>
        <p:spPr>
          <a:xfrm>
            <a:off x="1147602" y="1409956"/>
            <a:ext cx="3694421" cy="4038088"/>
          </a:xfrm>
        </p:spPr>
        <p:txBody>
          <a:bodyPr>
            <a:normAutofit/>
          </a:bodyPr>
          <a:lstStyle/>
          <a:p>
            <a:pPr algn="ctr"/>
            <a:r>
              <a:rPr lang="en-GB" sz="3200" dirty="0">
                <a:solidFill>
                  <a:schemeClr val="tx1">
                    <a:lumMod val="65000"/>
                    <a:lumOff val="35000"/>
                  </a:schemeClr>
                </a:solidFill>
              </a:rPr>
              <a:t>Evaluation functions	</a:t>
            </a:r>
          </a:p>
        </p:txBody>
      </p:sp>
      <p:sp>
        <p:nvSpPr>
          <p:cNvPr id="10" name="Rectangle 9">
            <a:extLst>
              <a:ext uri="{FF2B5EF4-FFF2-40B4-BE49-F238E27FC236}">
                <a16:creationId xmlns:a16="http://schemas.microsoft.com/office/drawing/2014/main" id="{16B9FAF4-4B18-4D7E-AF38-5EDDA8A6A0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E5045D4-388E-4B6B-BDB7-801C6175D988}"/>
              </a:ext>
            </a:extLst>
          </p:cNvPr>
          <p:cNvSpPr>
            <a:spLocks noGrp="1"/>
          </p:cNvSpPr>
          <p:nvPr>
            <p:ph idx="1"/>
          </p:nvPr>
        </p:nvSpPr>
        <p:spPr>
          <a:xfrm>
            <a:off x="6996081" y="851497"/>
            <a:ext cx="4389193" cy="5155007"/>
          </a:xfrm>
        </p:spPr>
        <p:txBody>
          <a:bodyPr anchor="ctr">
            <a:normAutofit/>
          </a:bodyPr>
          <a:lstStyle/>
          <a:p>
            <a:r>
              <a:rPr lang="en-GB" sz="2000">
                <a:solidFill>
                  <a:srgbClr val="595959"/>
                </a:solidFill>
              </a:rPr>
              <a:t>Easy – opponents dojo is a win and each animal has it’s power</a:t>
            </a:r>
          </a:p>
          <a:p>
            <a:r>
              <a:rPr lang="en-GB" sz="2000">
                <a:solidFill>
                  <a:srgbClr val="595959"/>
                </a:solidFill>
              </a:rPr>
              <a:t>Medium – each field on the board has its value, which is small in comparison to animals’ power</a:t>
            </a:r>
          </a:p>
          <a:p>
            <a:r>
              <a:rPr lang="en-GB" sz="2000">
                <a:solidFill>
                  <a:srgbClr val="595959"/>
                </a:solidFill>
              </a:rPr>
              <a:t>Hard – each animal has its own value for being on a specific field on the board (</a:t>
            </a:r>
            <a:r>
              <a:rPr lang="en-US" sz="2000">
                <a:solidFill>
                  <a:srgbClr val="595959"/>
                </a:solidFill>
              </a:rPr>
              <a:t>E.g. the lion and tiger are stronger near water)</a:t>
            </a:r>
            <a:r>
              <a:rPr lang="en-GB" sz="2000">
                <a:solidFill>
                  <a:srgbClr val="595959"/>
                </a:solidFill>
              </a:rPr>
              <a:t>, and the value of all animals is given more strength </a:t>
            </a:r>
            <a:r>
              <a:rPr lang="en-US" sz="2000">
                <a:solidFill>
                  <a:srgbClr val="595959"/>
                </a:solidFill>
              </a:rPr>
              <a:t>to emphasize the importance of capturing an opponent's piece</a:t>
            </a:r>
            <a:endParaRPr lang="en-GB" sz="2000">
              <a:solidFill>
                <a:srgbClr val="595959"/>
              </a:solidFill>
            </a:endParaRPr>
          </a:p>
        </p:txBody>
      </p:sp>
    </p:spTree>
    <p:extLst>
      <p:ext uri="{BB962C8B-B14F-4D97-AF65-F5344CB8AC3E}">
        <p14:creationId xmlns:p14="http://schemas.microsoft.com/office/powerpoint/2010/main" val="511620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2F6A48-3440-4448-86F2-0E604ED2C8F7}"/>
              </a:ext>
            </a:extLst>
          </p:cNvPr>
          <p:cNvSpPr>
            <a:spLocks noGrp="1"/>
          </p:cNvSpPr>
          <p:nvPr>
            <p:ph type="title"/>
          </p:nvPr>
        </p:nvSpPr>
        <p:spPr>
          <a:xfrm>
            <a:off x="1616054" y="1261137"/>
            <a:ext cx="8959893" cy="888360"/>
          </a:xfrm>
        </p:spPr>
        <p:txBody>
          <a:bodyPr anchor="b">
            <a:normAutofit/>
          </a:bodyPr>
          <a:lstStyle/>
          <a:p>
            <a:pPr algn="ctr"/>
            <a:r>
              <a:rPr lang="it-IT" sz="3200">
                <a:solidFill>
                  <a:schemeClr val="tx1">
                    <a:lumMod val="65000"/>
                    <a:lumOff val="35000"/>
                  </a:schemeClr>
                </a:solidFill>
              </a:rPr>
              <a:t>Complexity of the game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35568DE-D93A-4A29-A2C0-4016D8F7E583}"/>
                  </a:ext>
                </a:extLst>
              </p:cNvPr>
              <p:cNvSpPr>
                <a:spLocks noGrp="1"/>
              </p:cNvSpPr>
              <p:nvPr>
                <p:ph idx="1"/>
              </p:nvPr>
            </p:nvSpPr>
            <p:spPr>
              <a:xfrm>
                <a:off x="1616054" y="2349910"/>
                <a:ext cx="8959892" cy="3246955"/>
              </a:xfrm>
            </p:spPr>
            <p:txBody>
              <a:bodyPr anchor="t">
                <a:normAutofit fontScale="77500" lnSpcReduction="20000"/>
              </a:bodyPr>
              <a:lstStyle/>
              <a:p>
                <a:pPr marL="0" indent="0">
                  <a:buNone/>
                </a:pPr>
                <a:r>
                  <a:rPr lang="it-IT" sz="2100">
                    <a:solidFill>
                      <a:schemeClr val="tx1">
                        <a:lumMod val="65000"/>
                        <a:lumOff val="35000"/>
                      </a:schemeClr>
                    </a:solidFill>
                  </a:rPr>
                  <a:t>The complexity in the Jungle game (just like the complexity of a normal chess game) depends on two dimensions: </a:t>
                </a:r>
              </a:p>
              <a:p>
                <a:r>
                  <a:rPr lang="it-IT" sz="2100">
                    <a:solidFill>
                      <a:schemeClr val="tx1">
                        <a:lumMod val="65000"/>
                        <a:lumOff val="35000"/>
                      </a:schemeClr>
                    </a:solidFill>
                  </a:rPr>
                  <a:t>Decision complexity: </a:t>
                </a:r>
                <a:r>
                  <a:rPr lang="en-US" sz="2100">
                    <a:solidFill>
                      <a:schemeClr val="tx1">
                        <a:lumMod val="65000"/>
                        <a:lumOff val="35000"/>
                      </a:schemeClr>
                    </a:solidFill>
                  </a:rPr>
                  <a:t>The difficulty to choose the correct movement. In chess the average number of moves that a player can make are ≈35, in jungle, at most, 8*4=32.</a:t>
                </a:r>
              </a:p>
              <a:p>
                <a:pPr>
                  <a:lnSpc>
                    <a:spcPct val="120000"/>
                  </a:lnSpc>
                </a:pPr>
                <a:r>
                  <a:rPr lang="en-US" sz="2100">
                    <a:solidFill>
                      <a:schemeClr val="tx1">
                        <a:lumMod val="65000"/>
                        <a:lumOff val="35000"/>
                      </a:schemeClr>
                    </a:solidFill>
                  </a:rPr>
                  <a:t>Space complexity: Number of possible positions in the search space. In chess we have a number of possible positions between </a:t>
                </a:r>
                <a14:m>
                  <m:oMath xmlns:m="http://schemas.openxmlformats.org/officeDocument/2006/math">
                    <m:sSup>
                      <m:sSupPr>
                        <m:ctrlPr>
                          <a:rPr lang="it-IT" sz="2100" b="0" i="1">
                            <a:solidFill>
                              <a:schemeClr val="tx1">
                                <a:lumMod val="65000"/>
                                <a:lumOff val="35000"/>
                              </a:schemeClr>
                            </a:solidFill>
                            <a:latin typeface="Cambria Math" panose="02040503050406030204" pitchFamily="18" charset="0"/>
                          </a:rPr>
                        </m:ctrlPr>
                      </m:sSupPr>
                      <m:e>
                        <m:r>
                          <a:rPr lang="it-IT" sz="2100" b="0" i="1">
                            <a:solidFill>
                              <a:schemeClr val="tx1">
                                <a:lumMod val="65000"/>
                                <a:lumOff val="35000"/>
                              </a:schemeClr>
                            </a:solidFill>
                            <a:latin typeface="Cambria Math" panose="02040503050406030204" pitchFamily="18" charset="0"/>
                          </a:rPr>
                          <m:t>10</m:t>
                        </m:r>
                      </m:e>
                      <m:sup>
                        <m:r>
                          <a:rPr lang="it-IT" sz="2100" b="0" i="1">
                            <a:solidFill>
                              <a:schemeClr val="tx1">
                                <a:lumMod val="65000"/>
                                <a:lumOff val="35000"/>
                              </a:schemeClr>
                            </a:solidFill>
                            <a:latin typeface="Cambria Math" panose="02040503050406030204" pitchFamily="18" charset="0"/>
                          </a:rPr>
                          <m:t>43</m:t>
                        </m:r>
                      </m:sup>
                    </m:sSup>
                  </m:oMath>
                </a14:m>
                <a:r>
                  <a:rPr lang="it-IT" sz="2100">
                    <a:solidFill>
                      <a:schemeClr val="tx1">
                        <a:lumMod val="65000"/>
                        <a:lumOff val="35000"/>
                      </a:schemeClr>
                    </a:solidFill>
                  </a:rPr>
                  <a:t> and </a:t>
                </a:r>
                <a14:m>
                  <m:oMath xmlns:m="http://schemas.openxmlformats.org/officeDocument/2006/math">
                    <m:sSup>
                      <m:sSupPr>
                        <m:ctrlPr>
                          <a:rPr lang="it-IT" sz="2100" b="0" i="1">
                            <a:solidFill>
                              <a:schemeClr val="tx1">
                                <a:lumMod val="65000"/>
                                <a:lumOff val="35000"/>
                              </a:schemeClr>
                            </a:solidFill>
                            <a:latin typeface="Cambria Math" panose="02040503050406030204" pitchFamily="18" charset="0"/>
                          </a:rPr>
                        </m:ctrlPr>
                      </m:sSupPr>
                      <m:e>
                        <m:r>
                          <a:rPr lang="it-IT" sz="2100" b="0" i="1">
                            <a:solidFill>
                              <a:schemeClr val="tx1">
                                <a:lumMod val="65000"/>
                                <a:lumOff val="35000"/>
                              </a:schemeClr>
                            </a:solidFill>
                            <a:latin typeface="Cambria Math" panose="02040503050406030204" pitchFamily="18" charset="0"/>
                          </a:rPr>
                          <m:t>10</m:t>
                        </m:r>
                      </m:e>
                      <m:sup>
                        <m:r>
                          <a:rPr lang="it-IT" sz="2100" b="0" i="1">
                            <a:solidFill>
                              <a:schemeClr val="tx1">
                                <a:lumMod val="65000"/>
                                <a:lumOff val="35000"/>
                              </a:schemeClr>
                            </a:solidFill>
                            <a:latin typeface="Cambria Math" panose="02040503050406030204" pitchFamily="18" charset="0"/>
                          </a:rPr>
                          <m:t>50</m:t>
                        </m:r>
                      </m:sup>
                    </m:sSup>
                    <m:r>
                      <a:rPr lang="it-IT" sz="2100" b="0" i="1">
                        <a:solidFill>
                          <a:schemeClr val="tx1">
                            <a:lumMod val="65000"/>
                            <a:lumOff val="35000"/>
                          </a:schemeClr>
                        </a:solidFill>
                        <a:latin typeface="Cambria Math" panose="02040503050406030204" pitchFamily="18" charset="0"/>
                      </a:rPr>
                      <m:t>. </m:t>
                    </m:r>
                  </m:oMath>
                </a14:m>
                <a:r>
                  <a:rPr lang="it-IT" sz="2100" b="0">
                    <a:solidFill>
                      <a:schemeClr val="tx1">
                        <a:lumMod val="65000"/>
                        <a:lumOff val="35000"/>
                      </a:schemeClr>
                    </a:solidFill>
                  </a:rPr>
                  <a:t>In Jungle the number of possible positions is</a:t>
                </a:r>
                <a:r>
                  <a:rPr lang="it-IT" sz="2100">
                    <a:solidFill>
                      <a:schemeClr val="tx1">
                        <a:lumMod val="65000"/>
                        <a:lumOff val="35000"/>
                      </a:schemeClr>
                    </a:solidFill>
                  </a:rPr>
                  <a:t>, approximately: </a:t>
                </a:r>
                <a:endParaRPr lang="it-IT" sz="2100" b="0">
                  <a:solidFill>
                    <a:schemeClr val="tx1">
                      <a:lumMod val="65000"/>
                      <a:lumOff val="35000"/>
                    </a:schemeClr>
                  </a:solidFill>
                </a:endParaRPr>
              </a:p>
              <a:p>
                <a:pPr marL="0" indent="0">
                  <a:buNone/>
                </a:pPr>
                <a:endParaRPr lang="it-IT" sz="2100" i="1" kern="150">
                  <a:effectLst/>
                  <a:latin typeface="Cambria Math" panose="02040503050406030204" pitchFamily="18" charset="0"/>
                  <a:ea typeface="Noto Serif CJK SC"/>
                  <a:cs typeface="FreeSans"/>
                </a:endParaRPr>
              </a:p>
              <a:p>
                <a:pPr marL="0" indent="0">
                  <a:buNone/>
                </a:pPr>
                <a14:m>
                  <m:oMathPara xmlns:m="http://schemas.openxmlformats.org/officeDocument/2006/math">
                    <m:oMathParaPr>
                      <m:jc m:val="centerGroup"/>
                    </m:oMathParaPr>
                    <m:oMath xmlns:m="http://schemas.openxmlformats.org/officeDocument/2006/math">
                      <m:sSub>
                        <m:sSubPr>
                          <m:ctrlPr>
                            <a:rPr lang="it-IT" sz="1900" i="1" kern="150" smtClean="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𝑁</m:t>
                          </m:r>
                        </m:e>
                        <m:sub>
                          <m:r>
                            <a:rPr lang="en-US" sz="1900" i="1" kern="150">
                              <a:solidFill>
                                <a:schemeClr val="tx1">
                                  <a:lumMod val="65000"/>
                                  <a:lumOff val="35000"/>
                                </a:schemeClr>
                              </a:solidFill>
                              <a:effectLst/>
                              <a:latin typeface="Cambria Math" panose="02040503050406030204" pitchFamily="18" charset="0"/>
                              <a:ea typeface="Noto Serif CJK SC"/>
                              <a:cs typeface="FreeSans"/>
                            </a:rPr>
                            <m:t>𝑚𝑜𝑣𝑒𝑠</m:t>
                          </m:r>
                        </m:sub>
                      </m:sSub>
                      <m:r>
                        <a:rPr lang="en-US" sz="1900" i="1" kern="150">
                          <a:solidFill>
                            <a:schemeClr val="tx1">
                              <a:lumMod val="65000"/>
                              <a:lumOff val="35000"/>
                            </a:schemeClr>
                          </a:solidFill>
                          <a:effectLst/>
                          <a:latin typeface="Cambria Math" panose="02040503050406030204" pitchFamily="18" charset="0"/>
                          <a:ea typeface="Noto Serif CJK SC"/>
                          <a:cs typeface="FreeSans"/>
                        </a:rPr>
                        <m:t>=</m:t>
                      </m:r>
                      <m:sSub>
                        <m:sSub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𝐷</m:t>
                          </m:r>
                        </m:e>
                        <m:sub>
                          <m:r>
                            <a:rPr lang="en-US" sz="1900" i="1" kern="150">
                              <a:solidFill>
                                <a:schemeClr val="tx1">
                                  <a:lumMod val="65000"/>
                                  <a:lumOff val="35000"/>
                                </a:schemeClr>
                              </a:solidFill>
                              <a:effectLst/>
                              <a:latin typeface="Cambria Math" panose="02040503050406030204" pitchFamily="18" charset="0"/>
                              <a:ea typeface="Noto Serif CJK SC"/>
                              <a:cs typeface="FreeSans"/>
                            </a:rPr>
                            <m:t>(</m:t>
                          </m:r>
                          <m:r>
                            <a:rPr lang="en-US" sz="1900" kern="150">
                              <a:solidFill>
                                <a:schemeClr val="tx1">
                                  <a:lumMod val="65000"/>
                                  <a:lumOff val="35000"/>
                                </a:schemeClr>
                              </a:solidFill>
                              <a:effectLst/>
                              <a:latin typeface="Cambria Math" panose="02040503050406030204" pitchFamily="18" charset="0"/>
                              <a:ea typeface="Noto Serif CJK SC"/>
                              <a:cs typeface="FreeSans"/>
                            </a:rPr>
                            <m:t>51,16</m:t>
                          </m:r>
                          <m:r>
                            <a:rPr lang="en-US" sz="1900" i="1" kern="150">
                              <a:solidFill>
                                <a:schemeClr val="tx1">
                                  <a:lumMod val="65000"/>
                                  <a:lumOff val="35000"/>
                                </a:schemeClr>
                              </a:solidFill>
                              <a:effectLst/>
                              <a:latin typeface="Cambria Math" panose="02040503050406030204" pitchFamily="18" charset="0"/>
                              <a:ea typeface="Noto Serif CJK SC"/>
                              <a:cs typeface="FreeSans"/>
                            </a:rPr>
                            <m:t>)</m:t>
                          </m:r>
                        </m:sub>
                      </m:sSub>
                      <m:r>
                        <a:rPr lang="en-US" sz="1900" i="1" kern="150">
                          <a:solidFill>
                            <a:schemeClr val="tx1">
                              <a:lumMod val="65000"/>
                              <a:lumOff val="35000"/>
                            </a:schemeClr>
                          </a:solidFill>
                          <a:effectLst/>
                          <a:latin typeface="Cambria Math" panose="02040503050406030204" pitchFamily="18" charset="0"/>
                          <a:ea typeface="Noto Serif CJK SC"/>
                          <a:cs typeface="FreeSans"/>
                        </a:rPr>
                        <m:t>+</m:t>
                      </m:r>
                      <m:sSub>
                        <m:sSub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𝐷</m:t>
                          </m:r>
                        </m:e>
                        <m:sub>
                          <m:r>
                            <a:rPr lang="en-US" sz="1900" i="1" kern="150">
                              <a:solidFill>
                                <a:schemeClr val="tx1">
                                  <a:lumMod val="65000"/>
                                  <a:lumOff val="35000"/>
                                </a:schemeClr>
                              </a:solidFill>
                              <a:effectLst/>
                              <a:latin typeface="Cambria Math" panose="02040503050406030204" pitchFamily="18" charset="0"/>
                              <a:ea typeface="Noto Serif CJK SC"/>
                              <a:cs typeface="FreeSans"/>
                            </a:rPr>
                            <m:t>(</m:t>
                          </m:r>
                          <m:r>
                            <a:rPr lang="en-US" sz="1900" kern="150">
                              <a:solidFill>
                                <a:schemeClr val="tx1">
                                  <a:lumMod val="65000"/>
                                  <a:lumOff val="35000"/>
                                </a:schemeClr>
                              </a:solidFill>
                              <a:effectLst/>
                              <a:latin typeface="Cambria Math" panose="02040503050406030204" pitchFamily="18" charset="0"/>
                              <a:ea typeface="Noto Serif CJK SC"/>
                              <a:cs typeface="FreeSans"/>
                            </a:rPr>
                            <m:t>51,15</m:t>
                          </m:r>
                          <m:r>
                            <a:rPr lang="en-US" sz="1900" i="1" kern="150">
                              <a:solidFill>
                                <a:schemeClr val="tx1">
                                  <a:lumMod val="65000"/>
                                  <a:lumOff val="35000"/>
                                </a:schemeClr>
                              </a:solidFill>
                              <a:effectLst/>
                              <a:latin typeface="Cambria Math" panose="02040503050406030204" pitchFamily="18" charset="0"/>
                              <a:ea typeface="Noto Serif CJK SC"/>
                              <a:cs typeface="FreeSans"/>
                            </a:rPr>
                            <m:t>)</m:t>
                          </m:r>
                        </m:sub>
                      </m:sSub>
                      <m:r>
                        <a:rPr lang="en-US" sz="1900" i="1" kern="150">
                          <a:solidFill>
                            <a:schemeClr val="tx1">
                              <a:lumMod val="65000"/>
                              <a:lumOff val="35000"/>
                            </a:schemeClr>
                          </a:solidFill>
                          <a:effectLst/>
                          <a:latin typeface="Cambria Math" panose="02040503050406030204" pitchFamily="18" charset="0"/>
                          <a:ea typeface="Noto Serif CJK SC"/>
                          <a:cs typeface="FreeSans"/>
                        </a:rPr>
                        <m:t>∗</m:t>
                      </m:r>
                      <m:sSub>
                        <m:sSub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𝐷</m:t>
                          </m:r>
                        </m:e>
                        <m:sub>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kern="150">
                                  <a:solidFill>
                                    <a:schemeClr val="tx1">
                                      <a:lumMod val="65000"/>
                                      <a:lumOff val="35000"/>
                                    </a:schemeClr>
                                  </a:solidFill>
                                  <a:effectLst/>
                                  <a:latin typeface="Cambria Math" panose="02040503050406030204" pitchFamily="18" charset="0"/>
                                  <a:ea typeface="Noto Serif CJK SC"/>
                                  <a:cs typeface="FreeSans"/>
                                </a:rPr>
                                <m:t>12,1</m:t>
                              </m:r>
                            </m:e>
                          </m:d>
                        </m:sub>
                      </m:sSub>
                      <m:r>
                        <a:rPr lang="en-US" sz="1900" i="1" kern="150">
                          <a:solidFill>
                            <a:schemeClr val="tx1">
                              <a:lumMod val="65000"/>
                              <a:lumOff val="35000"/>
                            </a:schemeClr>
                          </a:solidFill>
                          <a:effectLst/>
                          <a:latin typeface="Cambria Math" panose="02040503050406030204" pitchFamily="18" charset="0"/>
                          <a:ea typeface="Noto Serif CJK SC"/>
                          <a:cs typeface="FreeSans"/>
                        </a:rPr>
                        <m:t>+</m:t>
                      </m:r>
                      <m:sSub>
                        <m:sSub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𝐷</m:t>
                          </m:r>
                        </m:e>
                        <m:sub>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kern="150">
                                  <a:solidFill>
                                    <a:schemeClr val="tx1">
                                      <a:lumMod val="65000"/>
                                      <a:lumOff val="35000"/>
                                    </a:schemeClr>
                                  </a:solidFill>
                                  <a:effectLst/>
                                  <a:latin typeface="Cambria Math" panose="02040503050406030204" pitchFamily="18" charset="0"/>
                                  <a:ea typeface="Noto Serif CJK SC"/>
                                  <a:cs typeface="FreeSans"/>
                                </a:rPr>
                                <m:t>51,14</m:t>
                              </m:r>
                            </m:e>
                          </m:d>
                        </m:sub>
                      </m:sSub>
                      <m:r>
                        <a:rPr lang="en-US" sz="1900" i="1" kern="150">
                          <a:solidFill>
                            <a:schemeClr val="tx1">
                              <a:lumMod val="65000"/>
                              <a:lumOff val="35000"/>
                            </a:schemeClr>
                          </a:solidFill>
                          <a:effectLst/>
                          <a:latin typeface="Cambria Math" panose="02040503050406030204" pitchFamily="18" charset="0"/>
                          <a:ea typeface="Noto Serif CJK SC"/>
                          <a:cs typeface="FreeSans"/>
                        </a:rPr>
                        <m:t>∗</m:t>
                      </m:r>
                      <m:sSub>
                        <m:sSub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bPr>
                        <m:e>
                          <m:r>
                            <a:rPr lang="en-US" sz="1900" i="1" kern="150">
                              <a:solidFill>
                                <a:schemeClr val="tx1">
                                  <a:lumMod val="65000"/>
                                  <a:lumOff val="35000"/>
                                </a:schemeClr>
                              </a:solidFill>
                              <a:effectLst/>
                              <a:latin typeface="Cambria Math" panose="02040503050406030204" pitchFamily="18" charset="0"/>
                              <a:ea typeface="Noto Serif CJK SC"/>
                              <a:cs typeface="FreeSans"/>
                            </a:rPr>
                            <m:t>𝐷</m:t>
                          </m:r>
                        </m:e>
                        <m:sub>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kern="150">
                                  <a:solidFill>
                                    <a:schemeClr val="tx1">
                                      <a:lumMod val="65000"/>
                                      <a:lumOff val="35000"/>
                                    </a:schemeClr>
                                  </a:solidFill>
                                  <a:effectLst/>
                                  <a:latin typeface="Cambria Math" panose="02040503050406030204" pitchFamily="18" charset="0"/>
                                  <a:ea typeface="Noto Serif CJK SC"/>
                                  <a:cs typeface="FreeSans"/>
                                </a:rPr>
                                <m:t>12,2</m:t>
                              </m:r>
                            </m:e>
                          </m:d>
                        </m:sub>
                      </m:sSub>
                      <m:r>
                        <a:rPr lang="it-IT" sz="1900" i="1" kern="150">
                          <a:solidFill>
                            <a:schemeClr val="tx1">
                              <a:lumMod val="65000"/>
                              <a:lumOff val="35000"/>
                            </a:schemeClr>
                          </a:solidFill>
                          <a:latin typeface="Cambria Math" panose="02040503050406030204" pitchFamily="18" charset="0"/>
                          <a:ea typeface="Noto Serif CJK SC"/>
                          <a:cs typeface="FreeSans"/>
                        </a:rPr>
                        <m:t>=</m:t>
                      </m:r>
                    </m:oMath>
                  </m:oMathPara>
                </a14:m>
                <a:endParaRPr lang="it-IT" sz="1900" i="1" kern="150">
                  <a:solidFill>
                    <a:schemeClr val="tx1">
                      <a:lumMod val="65000"/>
                      <a:lumOff val="35000"/>
                    </a:schemeClr>
                  </a:solidFill>
                  <a:latin typeface="Cambria Math" panose="02040503050406030204" pitchFamily="18" charset="0"/>
                  <a:ea typeface="Noto Serif CJK SC"/>
                  <a:cs typeface="FreeSans"/>
                </a:endParaRPr>
              </a:p>
              <a:p>
                <a:pPr marL="0" indent="0">
                  <a:buNone/>
                </a:pPr>
                <a:endParaRPr lang="en-US" sz="1900" i="1" kern="150">
                  <a:solidFill>
                    <a:schemeClr val="tx1">
                      <a:lumMod val="65000"/>
                      <a:lumOff val="35000"/>
                    </a:schemeClr>
                  </a:solidFill>
                  <a:effectLst/>
                  <a:latin typeface="Cambria Math" panose="02040503050406030204" pitchFamily="18" charset="0"/>
                  <a:ea typeface="Noto Serif CJK SC"/>
                  <a:cs typeface="FreeSans"/>
                </a:endParaRPr>
              </a:p>
              <a:p>
                <a:pPr marL="0" indent="0">
                  <a:buNone/>
                </a:pPr>
                <a14:m>
                  <m:oMathPara xmlns:m="http://schemas.openxmlformats.org/officeDocument/2006/math">
                    <m:oMathParaPr>
                      <m:jc m:val="centerGroup"/>
                    </m:oMathParaPr>
                    <m:oMath xmlns:m="http://schemas.openxmlformats.org/officeDocument/2006/math">
                      <m:r>
                        <a:rPr lang="en-US" sz="1900" i="1" kern="150">
                          <a:solidFill>
                            <a:schemeClr val="tx1">
                              <a:lumMod val="65000"/>
                              <a:lumOff val="35000"/>
                            </a:schemeClr>
                          </a:solidFill>
                          <a:effectLst/>
                          <a:latin typeface="Cambria Math" panose="02040503050406030204" pitchFamily="18" charset="0"/>
                          <a:ea typeface="Noto Serif CJK SC"/>
                          <a:cs typeface="FreeSans"/>
                        </a:rPr>
                        <m:t>=</m:t>
                      </m:r>
                      <m:f>
                        <m:f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fPr>
                        <m:num>
                          <m:r>
                            <a:rPr lang="en-US" sz="1900" i="1" kern="150">
                              <a:solidFill>
                                <a:schemeClr val="tx1">
                                  <a:lumMod val="65000"/>
                                  <a:lumOff val="35000"/>
                                </a:schemeClr>
                              </a:solidFill>
                              <a:effectLst/>
                              <a:latin typeface="Cambria Math" panose="02040503050406030204" pitchFamily="18" charset="0"/>
                              <a:ea typeface="Noto Serif CJK SC"/>
                              <a:cs typeface="FreeSans"/>
                            </a:rPr>
                            <m:t>51!</m:t>
                          </m:r>
                        </m:num>
                        <m:den>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i="1" kern="150">
                                  <a:solidFill>
                                    <a:schemeClr val="tx1">
                                      <a:lumMod val="65000"/>
                                      <a:lumOff val="35000"/>
                                    </a:schemeClr>
                                  </a:solidFill>
                                  <a:effectLst/>
                                  <a:latin typeface="Cambria Math" panose="02040503050406030204" pitchFamily="18" charset="0"/>
                                  <a:ea typeface="Noto Serif CJK SC"/>
                                  <a:cs typeface="FreeSans"/>
                                </a:rPr>
                                <m:t>51−16</m:t>
                              </m:r>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den>
                      </m:f>
                      <m:r>
                        <a:rPr lang="en-US" sz="1900" i="1" kern="150">
                          <a:solidFill>
                            <a:schemeClr val="tx1">
                              <a:lumMod val="65000"/>
                              <a:lumOff val="35000"/>
                            </a:schemeClr>
                          </a:solidFill>
                          <a:effectLst/>
                          <a:latin typeface="Cambria Math" panose="02040503050406030204" pitchFamily="18" charset="0"/>
                          <a:ea typeface="Noto Serif CJK SC"/>
                          <a:cs typeface="FreeSans"/>
                        </a:rPr>
                        <m:t>+</m:t>
                      </m:r>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f>
                            <m:f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fPr>
                            <m:num>
                              <m:r>
                                <a:rPr lang="en-US" sz="1900" i="1" kern="150">
                                  <a:solidFill>
                                    <a:schemeClr val="tx1">
                                      <a:lumMod val="65000"/>
                                      <a:lumOff val="35000"/>
                                    </a:schemeClr>
                                  </a:solidFill>
                                  <a:effectLst/>
                                  <a:latin typeface="Cambria Math" panose="02040503050406030204" pitchFamily="18" charset="0"/>
                                  <a:ea typeface="Noto Serif CJK SC"/>
                                  <a:cs typeface="FreeSans"/>
                                </a:rPr>
                                <m:t>51!</m:t>
                              </m:r>
                            </m:num>
                            <m:den>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i="1" kern="150">
                                      <a:solidFill>
                                        <a:schemeClr val="tx1">
                                          <a:lumMod val="65000"/>
                                          <a:lumOff val="35000"/>
                                        </a:schemeClr>
                                      </a:solidFill>
                                      <a:effectLst/>
                                      <a:latin typeface="Cambria Math" panose="02040503050406030204" pitchFamily="18" charset="0"/>
                                      <a:ea typeface="Noto Serif CJK SC"/>
                                      <a:cs typeface="FreeSans"/>
                                    </a:rPr>
                                    <m:t>51−15</m:t>
                                  </m:r>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den>
                          </m:f>
                          <m:r>
                            <a:rPr lang="en-US" sz="1900" i="1" kern="150">
                              <a:solidFill>
                                <a:schemeClr val="tx1">
                                  <a:lumMod val="65000"/>
                                  <a:lumOff val="35000"/>
                                </a:schemeClr>
                              </a:solidFill>
                              <a:effectLst/>
                              <a:latin typeface="Cambria Math" panose="02040503050406030204" pitchFamily="18" charset="0"/>
                              <a:ea typeface="Noto Serif CJK SC"/>
                              <a:cs typeface="FreeSans"/>
                            </a:rPr>
                            <m:t>∗</m:t>
                          </m:r>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f>
                                <m:f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fPr>
                                <m:num>
                                  <m:r>
                                    <a:rPr lang="en-US" sz="1900" i="1" kern="150">
                                      <a:solidFill>
                                        <a:schemeClr val="tx1">
                                          <a:lumMod val="65000"/>
                                          <a:lumOff val="35000"/>
                                        </a:schemeClr>
                                      </a:solidFill>
                                      <a:effectLst/>
                                      <a:latin typeface="Cambria Math" panose="02040503050406030204" pitchFamily="18" charset="0"/>
                                      <a:ea typeface="Noto Serif CJK SC"/>
                                      <a:cs typeface="FreeSans"/>
                                    </a:rPr>
                                    <m:t>12!</m:t>
                                  </m:r>
                                </m:num>
                                <m:den>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i="1" kern="150">
                                          <a:solidFill>
                                            <a:schemeClr val="tx1">
                                              <a:lumMod val="65000"/>
                                              <a:lumOff val="35000"/>
                                            </a:schemeClr>
                                          </a:solidFill>
                                          <a:effectLst/>
                                          <a:latin typeface="Cambria Math" panose="02040503050406030204" pitchFamily="18" charset="0"/>
                                          <a:ea typeface="Noto Serif CJK SC"/>
                                          <a:cs typeface="FreeSans"/>
                                        </a:rPr>
                                        <m:t>12−1</m:t>
                                      </m:r>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den>
                              </m:f>
                            </m:e>
                          </m:d>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f>
                        <m:f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fPr>
                        <m:num>
                          <m:r>
                            <a:rPr lang="en-US" sz="1900" i="1" kern="150">
                              <a:solidFill>
                                <a:schemeClr val="tx1">
                                  <a:lumMod val="65000"/>
                                  <a:lumOff val="35000"/>
                                </a:schemeClr>
                              </a:solidFill>
                              <a:effectLst/>
                              <a:latin typeface="Cambria Math" panose="02040503050406030204" pitchFamily="18" charset="0"/>
                              <a:ea typeface="Noto Serif CJK SC"/>
                              <a:cs typeface="FreeSans"/>
                            </a:rPr>
                            <m:t>51!</m:t>
                          </m:r>
                        </m:num>
                        <m:den>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i="1" kern="150">
                                  <a:solidFill>
                                    <a:schemeClr val="tx1">
                                      <a:lumMod val="65000"/>
                                      <a:lumOff val="35000"/>
                                    </a:schemeClr>
                                  </a:solidFill>
                                  <a:effectLst/>
                                  <a:latin typeface="Cambria Math" panose="02040503050406030204" pitchFamily="18" charset="0"/>
                                  <a:ea typeface="Noto Serif CJK SC"/>
                                  <a:cs typeface="FreeSans"/>
                                </a:rPr>
                                <m:t>51−14</m:t>
                              </m:r>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den>
                      </m:f>
                      <m:r>
                        <a:rPr lang="en-US" sz="1900" i="1" kern="150">
                          <a:solidFill>
                            <a:schemeClr val="tx1">
                              <a:lumMod val="65000"/>
                              <a:lumOff val="35000"/>
                            </a:schemeClr>
                          </a:solidFill>
                          <a:effectLst/>
                          <a:latin typeface="Cambria Math" panose="02040503050406030204" pitchFamily="18" charset="0"/>
                          <a:ea typeface="Noto Serif CJK SC"/>
                          <a:cs typeface="FreeSans"/>
                        </a:rPr>
                        <m:t>∗(</m:t>
                      </m:r>
                      <m:f>
                        <m:f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fPr>
                        <m:num>
                          <m:r>
                            <a:rPr lang="en-US" sz="1900" i="1" kern="150">
                              <a:solidFill>
                                <a:schemeClr val="tx1">
                                  <a:lumMod val="65000"/>
                                  <a:lumOff val="35000"/>
                                </a:schemeClr>
                              </a:solidFill>
                              <a:effectLst/>
                              <a:latin typeface="Cambria Math" panose="02040503050406030204" pitchFamily="18" charset="0"/>
                              <a:ea typeface="Noto Serif CJK SC"/>
                              <a:cs typeface="FreeSans"/>
                            </a:rPr>
                            <m:t>12!</m:t>
                          </m:r>
                        </m:num>
                        <m:den>
                          <m:d>
                            <m:d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dPr>
                            <m:e>
                              <m:r>
                                <a:rPr lang="en-US" sz="1900" i="1" kern="150">
                                  <a:solidFill>
                                    <a:schemeClr val="tx1">
                                      <a:lumMod val="65000"/>
                                      <a:lumOff val="35000"/>
                                    </a:schemeClr>
                                  </a:solidFill>
                                  <a:effectLst/>
                                  <a:latin typeface="Cambria Math" panose="02040503050406030204" pitchFamily="18" charset="0"/>
                                  <a:ea typeface="Noto Serif CJK SC"/>
                                  <a:cs typeface="FreeSans"/>
                                </a:rPr>
                                <m:t>12−2</m:t>
                              </m:r>
                            </m:e>
                          </m:d>
                          <m:r>
                            <a:rPr lang="en-US" sz="1900" i="1" kern="150">
                              <a:solidFill>
                                <a:schemeClr val="tx1">
                                  <a:lumMod val="65000"/>
                                  <a:lumOff val="35000"/>
                                </a:schemeClr>
                              </a:solidFill>
                              <a:effectLst/>
                              <a:latin typeface="Cambria Math" panose="02040503050406030204" pitchFamily="18" charset="0"/>
                              <a:ea typeface="Noto Serif CJK SC"/>
                              <a:cs typeface="FreeSans"/>
                            </a:rPr>
                            <m:t>!</m:t>
                          </m:r>
                        </m:den>
                      </m:f>
                      <m:r>
                        <a:rPr lang="en-US" sz="1900" i="1" kern="150">
                          <a:solidFill>
                            <a:schemeClr val="tx1">
                              <a:lumMod val="65000"/>
                              <a:lumOff val="35000"/>
                            </a:schemeClr>
                          </a:solidFill>
                          <a:effectLst/>
                          <a:latin typeface="Cambria Math" panose="02040503050406030204" pitchFamily="18" charset="0"/>
                          <a:ea typeface="Noto Serif CJK SC"/>
                          <a:cs typeface="FreeSans"/>
                        </a:rPr>
                        <m:t>))≃</m:t>
                      </m:r>
                      <m:sSup>
                        <m:sSupPr>
                          <m:ctrlPr>
                            <a:rPr lang="it-IT" sz="1900" i="1" kern="150">
                              <a:solidFill>
                                <a:schemeClr val="tx1">
                                  <a:lumMod val="65000"/>
                                  <a:lumOff val="35000"/>
                                </a:schemeClr>
                              </a:solidFill>
                              <a:effectLst/>
                              <a:latin typeface="Cambria Math" panose="02040503050406030204" pitchFamily="18" charset="0"/>
                              <a:ea typeface="Noto Serif CJK SC"/>
                              <a:cs typeface="FreeSans"/>
                            </a:rPr>
                          </m:ctrlPr>
                        </m:sSupPr>
                        <m:e>
                          <m:r>
                            <a:rPr lang="en-US" sz="1900" i="1" kern="150">
                              <a:solidFill>
                                <a:schemeClr val="tx1">
                                  <a:lumMod val="65000"/>
                                  <a:lumOff val="35000"/>
                                </a:schemeClr>
                              </a:solidFill>
                              <a:effectLst/>
                              <a:latin typeface="Cambria Math" panose="02040503050406030204" pitchFamily="18" charset="0"/>
                              <a:ea typeface="Noto Serif CJK SC"/>
                              <a:cs typeface="FreeSans"/>
                            </a:rPr>
                            <m:t>10</m:t>
                          </m:r>
                        </m:e>
                        <m:sup>
                          <m:r>
                            <a:rPr lang="en-US" sz="1900" i="1" kern="150">
                              <a:solidFill>
                                <a:schemeClr val="tx1">
                                  <a:lumMod val="65000"/>
                                  <a:lumOff val="35000"/>
                                </a:schemeClr>
                              </a:solidFill>
                              <a:effectLst/>
                              <a:latin typeface="Cambria Math" panose="02040503050406030204" pitchFamily="18" charset="0"/>
                              <a:ea typeface="Noto Serif CJK SC"/>
                              <a:cs typeface="FreeSans"/>
                            </a:rPr>
                            <m:t>26</m:t>
                          </m:r>
                        </m:sup>
                      </m:sSup>
                    </m:oMath>
                  </m:oMathPara>
                </a14:m>
                <a:endParaRPr lang="it-IT" sz="2000" b="0">
                  <a:solidFill>
                    <a:schemeClr val="tx1">
                      <a:lumMod val="65000"/>
                      <a:lumOff val="35000"/>
                    </a:schemeClr>
                  </a:solidFill>
                </a:endParaRPr>
              </a:p>
              <a:p>
                <a:pPr marL="0" indent="0">
                  <a:buNone/>
                </a:pPr>
                <a:endParaRPr lang="it-IT" sz="2000" kern="150">
                  <a:solidFill>
                    <a:schemeClr val="tx1">
                      <a:lumMod val="65000"/>
                      <a:lumOff val="35000"/>
                    </a:schemeClr>
                  </a:solidFill>
                  <a:effectLst/>
                  <a:latin typeface="Liberation Serif"/>
                  <a:ea typeface="Noto Serif CJK SC"/>
                  <a:cs typeface="FreeSans"/>
                </a:endParaRPr>
              </a:p>
              <a:p>
                <a:endParaRPr lang="it-IT" sz="2000" b="0">
                  <a:solidFill>
                    <a:schemeClr val="tx1">
                      <a:lumMod val="65000"/>
                      <a:lumOff val="35000"/>
                    </a:schemeClr>
                  </a:solidFill>
                </a:endParaRPr>
              </a:p>
            </p:txBody>
          </p:sp>
        </mc:Choice>
        <mc:Fallback xmlns="">
          <p:sp>
            <p:nvSpPr>
              <p:cNvPr id="3" name="Content Placeholder 2">
                <a:extLst>
                  <a:ext uri="{FF2B5EF4-FFF2-40B4-BE49-F238E27FC236}">
                    <a16:creationId xmlns:a16="http://schemas.microsoft.com/office/drawing/2014/main" id="{935568DE-D93A-4A29-A2C0-4016D8F7E583}"/>
                  </a:ext>
                </a:extLst>
              </p:cNvPr>
              <p:cNvSpPr>
                <a:spLocks noGrp="1" noRot="1" noChangeAspect="1" noMove="1" noResize="1" noEditPoints="1" noAdjustHandles="1" noChangeArrowheads="1" noChangeShapeType="1" noTextEdit="1"/>
              </p:cNvSpPr>
              <p:nvPr>
                <p:ph idx="1"/>
              </p:nvPr>
            </p:nvSpPr>
            <p:spPr>
              <a:xfrm>
                <a:off x="1616054" y="2349910"/>
                <a:ext cx="8959892" cy="3246955"/>
              </a:xfrm>
              <a:blipFill>
                <a:blip r:embed="rId2"/>
                <a:stretch>
                  <a:fillRect l="-340" t="-2439"/>
                </a:stretch>
              </a:blipFill>
            </p:spPr>
            <p:txBody>
              <a:bodyPr/>
              <a:lstStyle/>
              <a:p>
                <a:r>
                  <a:rPr lang="en-US">
                    <a:noFill/>
                  </a:rPr>
                  <a:t> </a:t>
                </a:r>
              </a:p>
            </p:txBody>
          </p:sp>
        </mc:Fallback>
      </mc:AlternateContent>
    </p:spTree>
    <p:extLst>
      <p:ext uri="{BB962C8B-B14F-4D97-AF65-F5344CB8AC3E}">
        <p14:creationId xmlns:p14="http://schemas.microsoft.com/office/powerpoint/2010/main" val="846516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2F6A48-3440-4448-86F2-0E604ED2C8F7}"/>
              </a:ext>
            </a:extLst>
          </p:cNvPr>
          <p:cNvSpPr>
            <a:spLocks noGrp="1"/>
          </p:cNvSpPr>
          <p:nvPr>
            <p:ph type="title"/>
          </p:nvPr>
        </p:nvSpPr>
        <p:spPr>
          <a:xfrm>
            <a:off x="1616053" y="2984820"/>
            <a:ext cx="8959893" cy="888360"/>
          </a:xfrm>
        </p:spPr>
        <p:txBody>
          <a:bodyPr anchor="b">
            <a:noAutofit/>
          </a:bodyPr>
          <a:lstStyle/>
          <a:p>
            <a:pPr algn="ctr"/>
            <a:r>
              <a:rPr lang="it-IT" sz="8000" dirty="0">
                <a:solidFill>
                  <a:schemeClr val="tx1">
                    <a:lumMod val="65000"/>
                    <a:lumOff val="35000"/>
                  </a:schemeClr>
                </a:solidFill>
              </a:rPr>
              <a:t>Interesting Situations </a:t>
            </a:r>
          </a:p>
        </p:txBody>
      </p:sp>
    </p:spTree>
    <p:extLst>
      <p:ext uri="{BB962C8B-B14F-4D97-AF65-F5344CB8AC3E}">
        <p14:creationId xmlns:p14="http://schemas.microsoft.com/office/powerpoint/2010/main" val="1525558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C03F814-D9CB-B357-0AF3-13CA775A23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
            <a:ext cx="6096000" cy="3428999"/>
          </a:xfrm>
          <a:prstGeom prst="rect">
            <a:avLst/>
          </a:prstGeom>
        </p:spPr>
      </p:pic>
      <p:pic>
        <p:nvPicPr>
          <p:cNvPr id="32" name="Picture 31">
            <a:extLst>
              <a:ext uri="{FF2B5EF4-FFF2-40B4-BE49-F238E27FC236}">
                <a16:creationId xmlns:a16="http://schemas.microsoft.com/office/drawing/2014/main" id="{19748675-CEF4-2B7B-25CA-A9A3B7340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535680"/>
            <a:ext cx="5992090" cy="3322320"/>
          </a:xfrm>
          <a:prstGeom prst="rect">
            <a:avLst/>
          </a:prstGeom>
        </p:spPr>
      </p:pic>
      <p:pic>
        <p:nvPicPr>
          <p:cNvPr id="34" name="Picture 33">
            <a:extLst>
              <a:ext uri="{FF2B5EF4-FFF2-40B4-BE49-F238E27FC236}">
                <a16:creationId xmlns:a16="http://schemas.microsoft.com/office/drawing/2014/main" id="{33230026-1F6C-E311-945F-B107B1FECB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535680"/>
            <a:ext cx="6096000" cy="3322320"/>
          </a:xfrm>
          <a:prstGeom prst="rect">
            <a:avLst/>
          </a:prstGeom>
        </p:spPr>
      </p:pic>
      <p:pic>
        <p:nvPicPr>
          <p:cNvPr id="38" name="Picture 37">
            <a:extLst>
              <a:ext uri="{FF2B5EF4-FFF2-40B4-BE49-F238E27FC236}">
                <a16:creationId xmlns:a16="http://schemas.microsoft.com/office/drawing/2014/main" id="{6FABB08D-FE62-D09E-6A25-C27A47F086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
            <a:ext cx="5992090" cy="3429001"/>
          </a:xfrm>
          <a:prstGeom prst="rect">
            <a:avLst/>
          </a:prstGeom>
        </p:spPr>
      </p:pic>
      <p:sp>
        <p:nvSpPr>
          <p:cNvPr id="39" name="TextBox 38">
            <a:extLst>
              <a:ext uri="{FF2B5EF4-FFF2-40B4-BE49-F238E27FC236}">
                <a16:creationId xmlns:a16="http://schemas.microsoft.com/office/drawing/2014/main" id="{C6D60A66-C137-ACD5-63DF-2F9B0F607908}"/>
              </a:ext>
            </a:extLst>
          </p:cNvPr>
          <p:cNvSpPr txBox="1"/>
          <p:nvPr/>
        </p:nvSpPr>
        <p:spPr>
          <a:xfrm>
            <a:off x="5341850" y="2520016"/>
            <a:ext cx="650240" cy="1015663"/>
          </a:xfrm>
          <a:prstGeom prst="rect">
            <a:avLst/>
          </a:prstGeom>
          <a:noFill/>
        </p:spPr>
        <p:txBody>
          <a:bodyPr wrap="square" rtlCol="0">
            <a:spAutoFit/>
          </a:bodyPr>
          <a:lstStyle/>
          <a:p>
            <a:r>
              <a:rPr lang="it-IT" sz="6000" dirty="0">
                <a:latin typeface="+mj-lt"/>
              </a:rPr>
              <a:t>1</a:t>
            </a:r>
          </a:p>
        </p:txBody>
      </p:sp>
      <p:sp>
        <p:nvSpPr>
          <p:cNvPr id="41" name="TextBox 40">
            <a:extLst>
              <a:ext uri="{FF2B5EF4-FFF2-40B4-BE49-F238E27FC236}">
                <a16:creationId xmlns:a16="http://schemas.microsoft.com/office/drawing/2014/main" id="{0016F264-8B7B-8DD9-A0DE-99FA81528431}"/>
              </a:ext>
            </a:extLst>
          </p:cNvPr>
          <p:cNvSpPr txBox="1"/>
          <p:nvPr/>
        </p:nvSpPr>
        <p:spPr>
          <a:xfrm>
            <a:off x="11541760" y="2520016"/>
            <a:ext cx="650240" cy="1015663"/>
          </a:xfrm>
          <a:prstGeom prst="rect">
            <a:avLst/>
          </a:prstGeom>
          <a:noFill/>
        </p:spPr>
        <p:txBody>
          <a:bodyPr wrap="square" rtlCol="0">
            <a:spAutoFit/>
          </a:bodyPr>
          <a:lstStyle/>
          <a:p>
            <a:r>
              <a:rPr lang="it-IT" sz="6000" dirty="0">
                <a:latin typeface="+mj-lt"/>
              </a:rPr>
              <a:t>2</a:t>
            </a:r>
          </a:p>
        </p:txBody>
      </p:sp>
      <p:sp>
        <p:nvSpPr>
          <p:cNvPr id="42" name="TextBox 41">
            <a:extLst>
              <a:ext uri="{FF2B5EF4-FFF2-40B4-BE49-F238E27FC236}">
                <a16:creationId xmlns:a16="http://schemas.microsoft.com/office/drawing/2014/main" id="{C8BED47A-AC96-B9EE-0341-DBC10485414A}"/>
              </a:ext>
            </a:extLst>
          </p:cNvPr>
          <p:cNvSpPr txBox="1"/>
          <p:nvPr/>
        </p:nvSpPr>
        <p:spPr>
          <a:xfrm>
            <a:off x="5341850" y="5949018"/>
            <a:ext cx="650240" cy="1015663"/>
          </a:xfrm>
          <a:prstGeom prst="rect">
            <a:avLst/>
          </a:prstGeom>
          <a:noFill/>
        </p:spPr>
        <p:txBody>
          <a:bodyPr wrap="square" rtlCol="0">
            <a:spAutoFit/>
          </a:bodyPr>
          <a:lstStyle/>
          <a:p>
            <a:r>
              <a:rPr lang="it-IT" sz="6000" dirty="0">
                <a:latin typeface="+mj-lt"/>
              </a:rPr>
              <a:t>3</a:t>
            </a:r>
          </a:p>
        </p:txBody>
      </p:sp>
      <p:sp>
        <p:nvSpPr>
          <p:cNvPr id="43" name="TextBox 42">
            <a:extLst>
              <a:ext uri="{FF2B5EF4-FFF2-40B4-BE49-F238E27FC236}">
                <a16:creationId xmlns:a16="http://schemas.microsoft.com/office/drawing/2014/main" id="{12039A9E-D05D-09DC-2D8E-2F151F705CF9}"/>
              </a:ext>
            </a:extLst>
          </p:cNvPr>
          <p:cNvSpPr txBox="1"/>
          <p:nvPr/>
        </p:nvSpPr>
        <p:spPr>
          <a:xfrm>
            <a:off x="11519129" y="5949018"/>
            <a:ext cx="650240" cy="1015663"/>
          </a:xfrm>
          <a:prstGeom prst="rect">
            <a:avLst/>
          </a:prstGeom>
          <a:noFill/>
        </p:spPr>
        <p:txBody>
          <a:bodyPr wrap="square" rtlCol="0">
            <a:spAutoFit/>
          </a:bodyPr>
          <a:lstStyle/>
          <a:p>
            <a:r>
              <a:rPr lang="it-IT" sz="6000" dirty="0">
                <a:latin typeface="+mj-lt"/>
              </a:rPr>
              <a:t>4</a:t>
            </a:r>
          </a:p>
        </p:txBody>
      </p:sp>
    </p:spTree>
    <p:extLst>
      <p:ext uri="{BB962C8B-B14F-4D97-AF65-F5344CB8AC3E}">
        <p14:creationId xmlns:p14="http://schemas.microsoft.com/office/powerpoint/2010/main" val="3916345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38DDF65-27F8-77D7-1775-9723E7C1D907}"/>
              </a:ext>
            </a:extLst>
          </p:cNvPr>
          <p:cNvSpPr txBox="1"/>
          <p:nvPr/>
        </p:nvSpPr>
        <p:spPr>
          <a:xfrm>
            <a:off x="727544" y="5802868"/>
            <a:ext cx="4552357" cy="369332"/>
          </a:xfrm>
          <a:prstGeom prst="rect">
            <a:avLst/>
          </a:prstGeom>
          <a:noFill/>
        </p:spPr>
        <p:txBody>
          <a:bodyPr wrap="square">
            <a:spAutoFit/>
          </a:bodyPr>
          <a:lstStyle/>
          <a:p>
            <a:r>
              <a:rPr lang="en-GB" dirty="0">
                <a:solidFill>
                  <a:schemeClr val="tx1">
                    <a:lumMod val="65000"/>
                    <a:lumOff val="35000"/>
                  </a:schemeClr>
                </a:solidFill>
              </a:rPr>
              <a:t>No danger for lion</a:t>
            </a:r>
          </a:p>
        </p:txBody>
      </p:sp>
      <p:sp>
        <p:nvSpPr>
          <p:cNvPr id="11" name="TextBox 10">
            <a:extLst>
              <a:ext uri="{FF2B5EF4-FFF2-40B4-BE49-F238E27FC236}">
                <a16:creationId xmlns:a16="http://schemas.microsoft.com/office/drawing/2014/main" id="{CF4D449B-219C-FB31-7936-8A6C813CBA00}"/>
              </a:ext>
            </a:extLst>
          </p:cNvPr>
          <p:cNvSpPr txBox="1"/>
          <p:nvPr/>
        </p:nvSpPr>
        <p:spPr>
          <a:xfrm>
            <a:off x="6096000" y="5783742"/>
            <a:ext cx="4552357" cy="369332"/>
          </a:xfrm>
          <a:prstGeom prst="rect">
            <a:avLst/>
          </a:prstGeom>
          <a:noFill/>
        </p:spPr>
        <p:txBody>
          <a:bodyPr wrap="square">
            <a:spAutoFit/>
          </a:bodyPr>
          <a:lstStyle/>
          <a:p>
            <a:r>
              <a:rPr lang="en-GB" dirty="0">
                <a:solidFill>
                  <a:schemeClr val="tx1">
                    <a:lumMod val="65000"/>
                    <a:lumOff val="35000"/>
                  </a:schemeClr>
                </a:solidFill>
              </a:rPr>
              <a:t>Elephant would capture lion after its capture</a:t>
            </a:r>
          </a:p>
        </p:txBody>
      </p:sp>
      <p:pic>
        <p:nvPicPr>
          <p:cNvPr id="13" name="Picture 12">
            <a:extLst>
              <a:ext uri="{FF2B5EF4-FFF2-40B4-BE49-F238E27FC236}">
                <a16:creationId xmlns:a16="http://schemas.microsoft.com/office/drawing/2014/main" id="{6E4D5204-C269-7CC2-EE50-665DD711BD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7544" y="747411"/>
            <a:ext cx="4905784" cy="4979352"/>
          </a:xfrm>
          <a:prstGeom prst="rect">
            <a:avLst/>
          </a:prstGeom>
        </p:spPr>
      </p:pic>
      <p:pic>
        <p:nvPicPr>
          <p:cNvPr id="14" name="Picture 13">
            <a:extLst>
              <a:ext uri="{FF2B5EF4-FFF2-40B4-BE49-F238E27FC236}">
                <a16:creationId xmlns:a16="http://schemas.microsoft.com/office/drawing/2014/main" id="{3F38D623-1D32-6913-4190-B65C0A2EFE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742780"/>
            <a:ext cx="5328088" cy="4983982"/>
          </a:xfrm>
          <a:prstGeom prst="rect">
            <a:avLst/>
          </a:prstGeom>
        </p:spPr>
      </p:pic>
    </p:spTree>
    <p:extLst>
      <p:ext uri="{BB962C8B-B14F-4D97-AF65-F5344CB8AC3E}">
        <p14:creationId xmlns:p14="http://schemas.microsoft.com/office/powerpoint/2010/main" val="3111305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3970DA-6C91-8741-F23D-833EA6CFC4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1" y="33526"/>
            <a:ext cx="5992090" cy="6790944"/>
          </a:xfrm>
          <a:prstGeom prst="rect">
            <a:avLst/>
          </a:prstGeom>
        </p:spPr>
      </p:pic>
      <p:sp>
        <p:nvSpPr>
          <p:cNvPr id="39" name="TextBox 38">
            <a:extLst>
              <a:ext uri="{FF2B5EF4-FFF2-40B4-BE49-F238E27FC236}">
                <a16:creationId xmlns:a16="http://schemas.microsoft.com/office/drawing/2014/main" id="{C6D60A66-C137-ACD5-63DF-2F9B0F607908}"/>
              </a:ext>
            </a:extLst>
          </p:cNvPr>
          <p:cNvSpPr txBox="1"/>
          <p:nvPr/>
        </p:nvSpPr>
        <p:spPr>
          <a:xfrm>
            <a:off x="139930" y="-195414"/>
            <a:ext cx="650240" cy="1015663"/>
          </a:xfrm>
          <a:prstGeom prst="rect">
            <a:avLst/>
          </a:prstGeom>
          <a:noFill/>
        </p:spPr>
        <p:txBody>
          <a:bodyPr wrap="square" rtlCol="0">
            <a:spAutoFit/>
          </a:bodyPr>
          <a:lstStyle/>
          <a:p>
            <a:r>
              <a:rPr lang="it-IT" sz="6000" dirty="0">
                <a:latin typeface="+mj-lt"/>
              </a:rPr>
              <a:t>1</a:t>
            </a:r>
          </a:p>
        </p:txBody>
      </p:sp>
      <p:pic>
        <p:nvPicPr>
          <p:cNvPr id="5" name="Picture 4">
            <a:extLst>
              <a:ext uri="{FF2B5EF4-FFF2-40B4-BE49-F238E27FC236}">
                <a16:creationId xmlns:a16="http://schemas.microsoft.com/office/drawing/2014/main" id="{B492D5D4-AA8A-A7CC-D00F-DF66BE5B9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33525"/>
            <a:ext cx="6073370" cy="3395471"/>
          </a:xfrm>
          <a:prstGeom prst="rect">
            <a:avLst/>
          </a:prstGeom>
        </p:spPr>
      </p:pic>
      <p:sp>
        <p:nvSpPr>
          <p:cNvPr id="41" name="TextBox 40">
            <a:extLst>
              <a:ext uri="{FF2B5EF4-FFF2-40B4-BE49-F238E27FC236}">
                <a16:creationId xmlns:a16="http://schemas.microsoft.com/office/drawing/2014/main" id="{0016F264-8B7B-8DD9-A0DE-99FA81528431}"/>
              </a:ext>
            </a:extLst>
          </p:cNvPr>
          <p:cNvSpPr txBox="1"/>
          <p:nvPr/>
        </p:nvSpPr>
        <p:spPr>
          <a:xfrm>
            <a:off x="6320831" y="-73159"/>
            <a:ext cx="650240" cy="553998"/>
          </a:xfrm>
          <a:prstGeom prst="rect">
            <a:avLst/>
          </a:prstGeom>
          <a:noFill/>
        </p:spPr>
        <p:txBody>
          <a:bodyPr wrap="square" rtlCol="0">
            <a:spAutoFit/>
          </a:bodyPr>
          <a:lstStyle/>
          <a:p>
            <a:r>
              <a:rPr lang="it-IT" sz="3000" dirty="0">
                <a:latin typeface="+mj-lt"/>
              </a:rPr>
              <a:t>2</a:t>
            </a:r>
          </a:p>
        </p:txBody>
      </p:sp>
      <p:pic>
        <p:nvPicPr>
          <p:cNvPr id="7" name="Picture 6">
            <a:extLst>
              <a:ext uri="{FF2B5EF4-FFF2-40B4-BE49-F238E27FC236}">
                <a16:creationId xmlns:a16="http://schemas.microsoft.com/office/drawing/2014/main" id="{DFB45F04-5800-971C-B296-80FAD3F439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98" y="3502150"/>
            <a:ext cx="6073369" cy="3322320"/>
          </a:xfrm>
          <a:prstGeom prst="rect">
            <a:avLst/>
          </a:prstGeom>
        </p:spPr>
      </p:pic>
      <p:sp>
        <p:nvSpPr>
          <p:cNvPr id="43" name="TextBox 42">
            <a:extLst>
              <a:ext uri="{FF2B5EF4-FFF2-40B4-BE49-F238E27FC236}">
                <a16:creationId xmlns:a16="http://schemas.microsoft.com/office/drawing/2014/main" id="{12039A9E-D05D-09DC-2D8E-2F151F705CF9}"/>
              </a:ext>
            </a:extLst>
          </p:cNvPr>
          <p:cNvSpPr txBox="1"/>
          <p:nvPr/>
        </p:nvSpPr>
        <p:spPr>
          <a:xfrm>
            <a:off x="6320831" y="3428996"/>
            <a:ext cx="650240" cy="553998"/>
          </a:xfrm>
          <a:prstGeom prst="rect">
            <a:avLst/>
          </a:prstGeom>
          <a:noFill/>
        </p:spPr>
        <p:txBody>
          <a:bodyPr wrap="square" rtlCol="0">
            <a:spAutoFit/>
          </a:bodyPr>
          <a:lstStyle/>
          <a:p>
            <a:r>
              <a:rPr lang="it-IT" sz="3000" dirty="0">
                <a:latin typeface="+mj-lt"/>
              </a:rPr>
              <a:t>3</a:t>
            </a:r>
          </a:p>
        </p:txBody>
      </p:sp>
    </p:spTree>
    <p:extLst>
      <p:ext uri="{BB962C8B-B14F-4D97-AF65-F5344CB8AC3E}">
        <p14:creationId xmlns:p14="http://schemas.microsoft.com/office/powerpoint/2010/main" val="516435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51E2FD-A5DA-46FB-82A7-8FE67EEBDF15}"/>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a:solidFill>
                  <a:schemeClr val="tx1"/>
                </a:solidFill>
                <a:latin typeface="+mj-lt"/>
                <a:ea typeface="+mj-ea"/>
                <a:cs typeface="+mj-cs"/>
              </a:rPr>
              <a:t>Testing game</a:t>
            </a:r>
          </a:p>
        </p:txBody>
      </p:sp>
      <p:sp>
        <p:nvSpPr>
          <p:cNvPr id="3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35FB048-BE72-4C09-8005-A4A433D230D3}"/>
              </a:ext>
            </a:extLst>
          </p:cNvPr>
          <p:cNvSpPr txBox="1"/>
          <p:nvPr/>
        </p:nvSpPr>
        <p:spPr>
          <a:xfrm>
            <a:off x="630936" y="2807208"/>
            <a:ext cx="3429000" cy="3410712"/>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200" dirty="0"/>
              <a:t>*On 100 played games </a:t>
            </a:r>
          </a:p>
        </p:txBody>
      </p:sp>
      <p:graphicFrame>
        <p:nvGraphicFramePr>
          <p:cNvPr id="10" name="Table 10">
            <a:extLst>
              <a:ext uri="{FF2B5EF4-FFF2-40B4-BE49-F238E27FC236}">
                <a16:creationId xmlns:a16="http://schemas.microsoft.com/office/drawing/2014/main" id="{52925B83-3FBC-43F3-B994-0481059D4BD7}"/>
              </a:ext>
            </a:extLst>
          </p:cNvPr>
          <p:cNvGraphicFramePr>
            <a:graphicFrameLocks noGrp="1"/>
          </p:cNvGraphicFramePr>
          <p:nvPr>
            <p:ph idx="1"/>
            <p:extLst>
              <p:ext uri="{D42A27DB-BD31-4B8C-83A1-F6EECF244321}">
                <p14:modId xmlns:p14="http://schemas.microsoft.com/office/powerpoint/2010/main" val="168490216"/>
              </p:ext>
            </p:extLst>
          </p:nvPr>
        </p:nvGraphicFramePr>
        <p:xfrm>
          <a:off x="4654296" y="794508"/>
          <a:ext cx="6903721" cy="4803528"/>
        </p:xfrm>
        <a:graphic>
          <a:graphicData uri="http://schemas.openxmlformats.org/drawingml/2006/table">
            <a:tbl>
              <a:tblPr firstRow="1" bandRow="1">
                <a:noFill/>
                <a:tableStyleId>{5202B0CA-FC54-4496-8BCA-5EF66A818D29}</a:tableStyleId>
              </a:tblPr>
              <a:tblGrid>
                <a:gridCol w="1435003">
                  <a:extLst>
                    <a:ext uri="{9D8B030D-6E8A-4147-A177-3AD203B41FA5}">
                      <a16:colId xmlns:a16="http://schemas.microsoft.com/office/drawing/2014/main" val="1511582490"/>
                    </a:ext>
                  </a:extLst>
                </a:gridCol>
                <a:gridCol w="1371972">
                  <a:extLst>
                    <a:ext uri="{9D8B030D-6E8A-4147-A177-3AD203B41FA5}">
                      <a16:colId xmlns:a16="http://schemas.microsoft.com/office/drawing/2014/main" val="3016376122"/>
                    </a:ext>
                  </a:extLst>
                </a:gridCol>
                <a:gridCol w="1673356">
                  <a:extLst>
                    <a:ext uri="{9D8B030D-6E8A-4147-A177-3AD203B41FA5}">
                      <a16:colId xmlns:a16="http://schemas.microsoft.com/office/drawing/2014/main" val="1158410695"/>
                    </a:ext>
                  </a:extLst>
                </a:gridCol>
                <a:gridCol w="2423390">
                  <a:extLst>
                    <a:ext uri="{9D8B030D-6E8A-4147-A177-3AD203B41FA5}">
                      <a16:colId xmlns:a16="http://schemas.microsoft.com/office/drawing/2014/main" val="4044055865"/>
                    </a:ext>
                  </a:extLst>
                </a:gridCol>
              </a:tblGrid>
              <a:tr h="1154336">
                <a:tc>
                  <a:txBody>
                    <a:bodyPr/>
                    <a:lstStyle/>
                    <a:p>
                      <a:r>
                        <a:rPr lang="it-IT" sz="1500" b="1" cap="none" spc="0">
                          <a:solidFill>
                            <a:schemeClr val="tx1">
                              <a:lumMod val="75000"/>
                              <a:lumOff val="25000"/>
                            </a:schemeClr>
                          </a:solidFill>
                        </a:rPr>
                        <a:t>Kind of match    (difficulty-depth)</a:t>
                      </a:r>
                    </a:p>
                  </a:txBody>
                  <a:tcPr marL="186183" marR="95388" marT="93092" marB="93092"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r>
                        <a:rPr lang="it-IT" sz="1500" b="1" cap="none" spc="0">
                          <a:solidFill>
                            <a:schemeClr val="tx1">
                              <a:lumMod val="75000"/>
                              <a:lumOff val="25000"/>
                            </a:schemeClr>
                          </a:solidFill>
                        </a:rPr>
                        <a:t>%win Player 1/</a:t>
                      </a:r>
                    </a:p>
                    <a:p>
                      <a:r>
                        <a:rPr lang="it-IT" sz="1500" b="1" cap="none" spc="0">
                          <a:solidFill>
                            <a:schemeClr val="tx1">
                              <a:lumMod val="75000"/>
                              <a:lumOff val="25000"/>
                            </a:schemeClr>
                          </a:solidFill>
                        </a:rPr>
                        <a:t>%win Player 2  </a:t>
                      </a:r>
                    </a:p>
                  </a:txBody>
                  <a:tcPr marL="186183" marR="95388" marT="93092" marB="93092"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r>
                        <a:rPr lang="it-IT" sz="1500" b="1" cap="none" spc="0">
                          <a:solidFill>
                            <a:schemeClr val="tx1">
                              <a:lumMod val="75000"/>
                              <a:lumOff val="25000"/>
                            </a:schemeClr>
                          </a:solidFill>
                        </a:rPr>
                        <a:t>AvgTime per round Player1/player2</a:t>
                      </a:r>
                    </a:p>
                  </a:txBody>
                  <a:tcPr marL="186183" marR="95388" marT="93092" marB="93092"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r>
                        <a:rPr lang="it-IT" sz="1500" b="1" cap="none" spc="0">
                          <a:solidFill>
                            <a:schemeClr val="tx1">
                              <a:lumMod val="75000"/>
                              <a:lumOff val="25000"/>
                            </a:schemeClr>
                          </a:solidFill>
                        </a:rPr>
                        <a:t>Average n. of turns in the match</a:t>
                      </a:r>
                    </a:p>
                  </a:txBody>
                  <a:tcPr marL="186183" marR="95388" marT="93092" marB="93092" anchor="ctr">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1571907208"/>
                  </a:ext>
                </a:extLst>
              </a:tr>
              <a:tr h="456149">
                <a:tc>
                  <a:txBody>
                    <a:bodyPr/>
                    <a:lstStyle/>
                    <a:p>
                      <a:r>
                        <a:rPr lang="it-IT" sz="1500" cap="none" spc="0" dirty="0">
                          <a:solidFill>
                            <a:schemeClr val="tx1">
                              <a:lumMod val="75000"/>
                              <a:lumOff val="25000"/>
                            </a:schemeClr>
                          </a:solidFill>
                        </a:rPr>
                        <a:t>(1-1) vs (1-1)</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44%/56%</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a:solidFill>
                            <a:schemeClr val="tx1">
                              <a:lumMod val="75000"/>
                              <a:lumOff val="25000"/>
                            </a:schemeClr>
                          </a:solidFill>
                        </a:rPr>
                        <a:t>0.03/0.04</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69</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extLst>
                  <a:ext uri="{0D108BD9-81ED-4DB2-BD59-A6C34878D82A}">
                    <a16:rowId xmlns:a16="http://schemas.microsoft.com/office/drawing/2014/main" val="3311752890"/>
                  </a:ext>
                </a:extLst>
              </a:tr>
              <a:tr h="456149">
                <a:tc>
                  <a:txBody>
                    <a:bodyPr/>
                    <a:lstStyle/>
                    <a:p>
                      <a:r>
                        <a:rPr lang="it-IT" sz="1500" cap="none" spc="0" dirty="0">
                          <a:solidFill>
                            <a:schemeClr val="tx1">
                              <a:lumMod val="75000"/>
                              <a:lumOff val="25000"/>
                            </a:schemeClr>
                          </a:solidFill>
                        </a:rPr>
                        <a:t>(1-1) vs (3-3)</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0%/100%</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0,09/2,56</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26</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extLst>
                  <a:ext uri="{0D108BD9-81ED-4DB2-BD59-A6C34878D82A}">
                    <a16:rowId xmlns:a16="http://schemas.microsoft.com/office/drawing/2014/main" val="2253251130"/>
                  </a:ext>
                </a:extLst>
              </a:tr>
              <a:tr h="456149">
                <a:tc>
                  <a:txBody>
                    <a:bodyPr/>
                    <a:lstStyle/>
                    <a:p>
                      <a:r>
                        <a:rPr lang="it-IT" sz="1500" cap="none" spc="0" dirty="0">
                          <a:solidFill>
                            <a:schemeClr val="tx1">
                              <a:lumMod val="75000"/>
                              <a:lumOff val="25000"/>
                            </a:schemeClr>
                          </a:solidFill>
                        </a:rPr>
                        <a:t>(1-3) vs (2-1) </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37%/63%</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2,02/0.05</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128</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noFill/>
                  </a:tcPr>
                </a:tc>
                <a:extLst>
                  <a:ext uri="{0D108BD9-81ED-4DB2-BD59-A6C34878D82A}">
                    <a16:rowId xmlns:a16="http://schemas.microsoft.com/office/drawing/2014/main" val="666657744"/>
                  </a:ext>
                </a:extLst>
              </a:tr>
              <a:tr h="456149">
                <a:tc>
                  <a:txBody>
                    <a:bodyPr/>
                    <a:lstStyle/>
                    <a:p>
                      <a:r>
                        <a:rPr lang="it-IT" sz="1500" cap="none" spc="0" dirty="0">
                          <a:solidFill>
                            <a:schemeClr val="tx1">
                              <a:lumMod val="75000"/>
                              <a:lumOff val="25000"/>
                            </a:schemeClr>
                          </a:solidFill>
                        </a:rPr>
                        <a:t>(1-3) vs (3-1)</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lnB>
                    <a:noFill/>
                  </a:tcPr>
                </a:tc>
                <a:tc>
                  <a:txBody>
                    <a:bodyPr/>
                    <a:lstStyle/>
                    <a:p>
                      <a:r>
                        <a:rPr lang="it-IT" sz="1500" cap="none" spc="0" dirty="0">
                          <a:solidFill>
                            <a:schemeClr val="tx1">
                              <a:lumMod val="75000"/>
                              <a:lumOff val="25000"/>
                            </a:schemeClr>
                          </a:solidFill>
                        </a:rPr>
                        <a:t>10%/90%</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lnB>
                    <a:noFill/>
                  </a:tcPr>
                </a:tc>
                <a:tc>
                  <a:txBody>
                    <a:bodyPr/>
                    <a:lstStyle/>
                    <a:p>
                      <a:r>
                        <a:rPr lang="it-IT" sz="1500" cap="none" spc="0" dirty="0">
                          <a:solidFill>
                            <a:schemeClr val="tx1">
                              <a:lumMod val="75000"/>
                              <a:lumOff val="25000"/>
                            </a:schemeClr>
                          </a:solidFill>
                        </a:rPr>
                        <a:t>2.13/0.06</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round/>
                      <a:headEnd type="none" w="med" len="med"/>
                      <a:tailEnd type="none" w="med" len="med"/>
                    </a:lnT>
                    <a:lnB w="9525" cap="flat" cmpd="sng" algn="ctr">
                      <a:solidFill>
                        <a:srgbClr val="D8DCDC"/>
                      </a:solidFill>
                      <a:prstDash val="solid"/>
                    </a:lnB>
                    <a:noFill/>
                  </a:tcPr>
                </a:tc>
                <a:tc>
                  <a:txBody>
                    <a:bodyPr/>
                    <a:lstStyle/>
                    <a:p>
                      <a:r>
                        <a:rPr lang="it-IT" sz="1500" cap="none" spc="0" dirty="0">
                          <a:solidFill>
                            <a:schemeClr val="tx1">
                              <a:lumMod val="75000"/>
                              <a:lumOff val="25000"/>
                            </a:schemeClr>
                          </a:solidFill>
                        </a:rPr>
                        <a:t>30</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lnB>
                    <a:noFill/>
                  </a:tcPr>
                </a:tc>
                <a:extLst>
                  <a:ext uri="{0D108BD9-81ED-4DB2-BD59-A6C34878D82A}">
                    <a16:rowId xmlns:a16="http://schemas.microsoft.com/office/drawing/2014/main" val="2563391100"/>
                  </a:ext>
                </a:extLst>
              </a:tr>
              <a:tr h="456149">
                <a:tc>
                  <a:txBody>
                    <a:bodyPr/>
                    <a:lstStyle/>
                    <a:p>
                      <a:r>
                        <a:rPr lang="it-IT" sz="1500" cap="none" spc="0">
                          <a:solidFill>
                            <a:schemeClr val="tx1">
                              <a:lumMod val="75000"/>
                              <a:lumOff val="25000"/>
                            </a:schemeClr>
                          </a:solidFill>
                        </a:rPr>
                        <a:t>(2-3) vs (3-1)</a:t>
                      </a:r>
                    </a:p>
                  </a:txBody>
                  <a:tcPr marL="186183" marR="95388" marT="93092" marB="93092">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solidFill>
                      <a:srgbClr val="D8DEDC">
                        <a:alpha val="20000"/>
                      </a:srgbClr>
                    </a:solidFill>
                  </a:tcPr>
                </a:tc>
                <a:tc>
                  <a:txBody>
                    <a:bodyPr/>
                    <a:lstStyle/>
                    <a:p>
                      <a:r>
                        <a:rPr lang="it-IT" sz="1500" cap="none" spc="0" dirty="0">
                          <a:solidFill>
                            <a:schemeClr val="tx1">
                              <a:lumMod val="75000"/>
                              <a:lumOff val="25000"/>
                            </a:schemeClr>
                          </a:solidFill>
                        </a:rPr>
                        <a:t>41%/59%</a:t>
                      </a:r>
                    </a:p>
                  </a:txBody>
                  <a:tcPr marL="186183" marR="95388" marT="93092" marB="93092">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solidFill>
                      <a:srgbClr val="D8DEDC">
                        <a:alpha val="20000"/>
                      </a:srgbClr>
                    </a:solidFill>
                  </a:tcPr>
                </a:tc>
                <a:tc>
                  <a:txBody>
                    <a:bodyPr/>
                    <a:lstStyle/>
                    <a:p>
                      <a:r>
                        <a:rPr lang="it-IT" sz="1500" cap="none" spc="0" dirty="0">
                          <a:solidFill>
                            <a:schemeClr val="tx1">
                              <a:lumMod val="75000"/>
                              <a:lumOff val="25000"/>
                            </a:schemeClr>
                          </a:solidFill>
                        </a:rPr>
                        <a:t>1,78/0.07</a:t>
                      </a:r>
                    </a:p>
                  </a:txBody>
                  <a:tcPr marL="186183" marR="95388" marT="93092" marB="93092">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solidFill>
                      <a:srgbClr val="D8DEDC">
                        <a:alpha val="20000"/>
                      </a:srgbClr>
                    </a:solidFill>
                  </a:tcPr>
                </a:tc>
                <a:tc>
                  <a:txBody>
                    <a:bodyPr/>
                    <a:lstStyle/>
                    <a:p>
                      <a:r>
                        <a:rPr lang="it-IT" sz="1500" cap="none" spc="0">
                          <a:solidFill>
                            <a:schemeClr val="tx1">
                              <a:lumMod val="75000"/>
                              <a:lumOff val="25000"/>
                            </a:schemeClr>
                          </a:solidFill>
                        </a:rPr>
                        <a:t>89</a:t>
                      </a:r>
                    </a:p>
                  </a:txBody>
                  <a:tcPr marL="186183" marR="95388" marT="93092" marB="93092">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round/>
                      <a:headEnd type="none" w="med" len="med"/>
                      <a:tailEnd type="none" w="med" len="med"/>
                    </a:lnT>
                    <a:lnB w="9525" cap="flat" cmpd="sng" algn="ctr">
                      <a:solidFill>
                        <a:srgbClr val="D8DCDC"/>
                      </a:solidFill>
                      <a:prstDash val="solid"/>
                      <a:round/>
                      <a:headEnd type="none" w="med" len="med"/>
                      <a:tailEnd type="none" w="med" len="med"/>
                    </a:lnB>
                    <a:solidFill>
                      <a:srgbClr val="D8DEDC">
                        <a:alpha val="20000"/>
                      </a:srgbClr>
                    </a:solidFill>
                  </a:tcPr>
                </a:tc>
                <a:extLst>
                  <a:ext uri="{0D108BD9-81ED-4DB2-BD59-A6C34878D82A}">
                    <a16:rowId xmlns:a16="http://schemas.microsoft.com/office/drawing/2014/main" val="2028282716"/>
                  </a:ext>
                </a:extLst>
              </a:tr>
              <a:tr h="456149">
                <a:tc>
                  <a:txBody>
                    <a:bodyPr/>
                    <a:lstStyle/>
                    <a:p>
                      <a:r>
                        <a:rPr lang="it-IT" sz="1500" cap="none" spc="0" dirty="0">
                          <a:solidFill>
                            <a:schemeClr val="tx1">
                              <a:lumMod val="75000"/>
                              <a:lumOff val="25000"/>
                            </a:schemeClr>
                          </a:solidFill>
                        </a:rPr>
                        <a:t>(3-1) vs (3-3) </a:t>
                      </a:r>
                    </a:p>
                  </a:txBody>
                  <a:tcPr marL="186183" marR="95388" marT="93092" marB="93092">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12%/88%</a:t>
                      </a:r>
                    </a:p>
                  </a:txBody>
                  <a:tcPr marL="186183" marR="95388" marT="93092" marB="93092">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0,17/2,65</a:t>
                      </a:r>
                    </a:p>
                  </a:txBody>
                  <a:tcPr marL="186183" marR="95388" marT="93092" marB="93092">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34</a:t>
                      </a:r>
                    </a:p>
                  </a:txBody>
                  <a:tcPr marL="186183" marR="95388" marT="93092" marB="93092">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extLst>
                  <a:ext uri="{0D108BD9-81ED-4DB2-BD59-A6C34878D82A}">
                    <a16:rowId xmlns:a16="http://schemas.microsoft.com/office/drawing/2014/main" val="3816824056"/>
                  </a:ext>
                </a:extLst>
              </a:tr>
              <a:tr h="456149">
                <a:tc>
                  <a:txBody>
                    <a:bodyPr/>
                    <a:lstStyle/>
                    <a:p>
                      <a:r>
                        <a:rPr lang="it-IT" sz="1500" cap="none" spc="0" dirty="0">
                          <a:solidFill>
                            <a:schemeClr val="tx1">
                              <a:lumMod val="75000"/>
                              <a:lumOff val="25000"/>
                            </a:schemeClr>
                          </a:solidFill>
                        </a:rPr>
                        <a:t>(3-2) vs. (3-2) </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43%/57%</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0,88/0,91</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tc>
                  <a:txBody>
                    <a:bodyPr/>
                    <a:lstStyle/>
                    <a:p>
                      <a:r>
                        <a:rPr lang="it-IT" sz="1500" cap="none" spc="0" dirty="0">
                          <a:solidFill>
                            <a:schemeClr val="tx1">
                              <a:lumMod val="75000"/>
                              <a:lumOff val="25000"/>
                            </a:schemeClr>
                          </a:solidFill>
                        </a:rPr>
                        <a:t>42 </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lnT>
                    <a:lnB w="9525" cap="flat" cmpd="sng" algn="ctr">
                      <a:solidFill>
                        <a:srgbClr val="D8DCDC"/>
                      </a:solidFill>
                      <a:prstDash val="solid"/>
                      <a:round/>
                      <a:headEnd type="none" w="med" len="med"/>
                      <a:tailEnd type="none" w="med" len="med"/>
                    </a:lnB>
                    <a:noFill/>
                  </a:tcPr>
                </a:tc>
                <a:extLst>
                  <a:ext uri="{0D108BD9-81ED-4DB2-BD59-A6C34878D82A}">
                    <a16:rowId xmlns:a16="http://schemas.microsoft.com/office/drawing/2014/main" val="2806602701"/>
                  </a:ext>
                </a:extLst>
              </a:tr>
              <a:tr h="456149">
                <a:tc>
                  <a:txBody>
                    <a:bodyPr/>
                    <a:lstStyle/>
                    <a:p>
                      <a:r>
                        <a:rPr lang="it-IT" sz="1500" cap="none" spc="0" dirty="0">
                          <a:solidFill>
                            <a:schemeClr val="tx1">
                              <a:lumMod val="75000"/>
                              <a:lumOff val="25000"/>
                            </a:schemeClr>
                          </a:solidFill>
                        </a:rPr>
                        <a:t>(3-3) vs. (3-3) </a:t>
                      </a:r>
                    </a:p>
                  </a:txBody>
                  <a:tcPr marL="186183" marR="95388" marT="93092" marB="93092">
                    <a:lnL w="9525" cap="flat" cmpd="sng" algn="ctr">
                      <a:solidFill>
                        <a:srgbClr val="D8DEDC"/>
                      </a:solidFill>
                      <a:prstDash val="soli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EDC"/>
                      </a:solidFill>
                      <a:prstDash val="solid"/>
                    </a:lnB>
                    <a:noFill/>
                  </a:tcPr>
                </a:tc>
                <a:tc>
                  <a:txBody>
                    <a:bodyPr/>
                    <a:lstStyle/>
                    <a:p>
                      <a:r>
                        <a:rPr lang="it-IT" sz="1500" cap="none" spc="0" dirty="0">
                          <a:solidFill>
                            <a:schemeClr val="tx1">
                              <a:lumMod val="75000"/>
                              <a:lumOff val="25000"/>
                            </a:schemeClr>
                          </a:solidFill>
                        </a:rPr>
                        <a:t>52%/48%</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EDC"/>
                      </a:solidFill>
                      <a:prstDash val="solid"/>
                    </a:lnB>
                    <a:noFill/>
                  </a:tcPr>
                </a:tc>
                <a:tc>
                  <a:txBody>
                    <a:bodyPr/>
                    <a:lstStyle/>
                    <a:p>
                      <a:r>
                        <a:rPr lang="it-IT" sz="1500" cap="none" spc="0" dirty="0">
                          <a:solidFill>
                            <a:schemeClr val="tx1">
                              <a:lumMod val="75000"/>
                              <a:lumOff val="25000"/>
                            </a:schemeClr>
                          </a:solidFill>
                        </a:rPr>
                        <a:t>2,24/2,15</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round/>
                      <a:headEnd type="none" w="med" len="med"/>
                      <a:tailEnd type="none" w="med" len="med"/>
                    </a:lnR>
                    <a:lnT w="9525" cap="flat" cmpd="sng" algn="ctr">
                      <a:solidFill>
                        <a:srgbClr val="D8DCDC"/>
                      </a:solidFill>
                      <a:prstDash val="solid"/>
                    </a:lnT>
                    <a:lnB w="9525" cap="flat" cmpd="sng" algn="ctr">
                      <a:solidFill>
                        <a:srgbClr val="D8DEDC"/>
                      </a:solidFill>
                      <a:prstDash val="solid"/>
                    </a:lnB>
                    <a:noFill/>
                  </a:tcPr>
                </a:tc>
                <a:tc>
                  <a:txBody>
                    <a:bodyPr/>
                    <a:lstStyle/>
                    <a:p>
                      <a:r>
                        <a:rPr lang="it-IT" sz="1500" cap="none" spc="0" dirty="0">
                          <a:solidFill>
                            <a:schemeClr val="tx1">
                              <a:lumMod val="75000"/>
                              <a:lumOff val="25000"/>
                            </a:schemeClr>
                          </a:solidFill>
                        </a:rPr>
                        <a:t>60</a:t>
                      </a:r>
                    </a:p>
                  </a:txBody>
                  <a:tcPr marL="186183" marR="95388" marT="93092" marB="93092">
                    <a:lnL w="9525" cap="flat" cmpd="sng" algn="ctr">
                      <a:solidFill>
                        <a:srgbClr val="D8DEDC"/>
                      </a:solidFill>
                      <a:prstDash val="solid"/>
                      <a:round/>
                      <a:headEnd type="none" w="med" len="med"/>
                      <a:tailEnd type="none" w="med" len="me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extLst>
                  <a:ext uri="{0D108BD9-81ED-4DB2-BD59-A6C34878D82A}">
                    <a16:rowId xmlns:a16="http://schemas.microsoft.com/office/drawing/2014/main" val="1120207292"/>
                  </a:ext>
                </a:extLst>
              </a:tr>
            </a:tbl>
          </a:graphicData>
        </a:graphic>
      </p:graphicFrame>
    </p:spTree>
    <p:extLst>
      <p:ext uri="{BB962C8B-B14F-4D97-AF65-F5344CB8AC3E}">
        <p14:creationId xmlns:p14="http://schemas.microsoft.com/office/powerpoint/2010/main" val="22252586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299CAB-C506-454B-90FC-406572829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8D99311-F254-40F1-8AB5-EE3E7B9B68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175857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5F3EB-87F7-4275-97F1-DE774093F86C}"/>
              </a:ext>
            </a:extLst>
          </p:cNvPr>
          <p:cNvSpPr>
            <a:spLocks noGrp="1"/>
          </p:cNvSpPr>
          <p:nvPr>
            <p:ph type="title"/>
          </p:nvPr>
        </p:nvSpPr>
        <p:spPr>
          <a:xfrm>
            <a:off x="1616054" y="1070149"/>
            <a:ext cx="8959893" cy="1004836"/>
          </a:xfrm>
        </p:spPr>
        <p:txBody>
          <a:bodyPr anchor="ctr">
            <a:normAutofit/>
          </a:bodyPr>
          <a:lstStyle/>
          <a:p>
            <a:pPr algn="ctr"/>
            <a:r>
              <a:rPr lang="it-IT" sz="3200">
                <a:solidFill>
                  <a:srgbClr val="595959"/>
                </a:solidFill>
              </a:rPr>
              <a:t>What’s next? </a:t>
            </a:r>
          </a:p>
        </p:txBody>
      </p:sp>
      <p:sp>
        <p:nvSpPr>
          <p:cNvPr id="12" name="Rectangle 11">
            <a:extLst>
              <a:ext uri="{FF2B5EF4-FFF2-40B4-BE49-F238E27FC236}">
                <a16:creationId xmlns:a16="http://schemas.microsoft.com/office/drawing/2014/main" id="{7D89E3CB-00ED-4691-9F0F-F23EA35647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016" y="2444376"/>
            <a:ext cx="10824184" cy="3727824"/>
          </a:xfrm>
          <a:prstGeom prst="rect">
            <a:avLst/>
          </a:prstGeom>
          <a:solidFill>
            <a:schemeClr val="accent2">
              <a:lumMod val="20000"/>
              <a:lumOff val="8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AE26535-D0FA-457B-92A2-DF8D11DD15B9}"/>
                  </a:ext>
                </a:extLst>
              </p:cNvPr>
              <p:cNvSpPr>
                <a:spLocks noGrp="1"/>
              </p:cNvSpPr>
              <p:nvPr>
                <p:ph idx="1"/>
              </p:nvPr>
            </p:nvSpPr>
            <p:spPr>
              <a:xfrm>
                <a:off x="1616054" y="2768321"/>
                <a:ext cx="8959892" cy="2828543"/>
              </a:xfrm>
            </p:spPr>
            <p:txBody>
              <a:bodyPr anchor="t">
                <a:normAutofit/>
              </a:bodyPr>
              <a:lstStyle/>
              <a:p>
                <a:r>
                  <a:rPr lang="it-IT" sz="2000" b="1">
                    <a:solidFill>
                      <a:schemeClr val="tx1">
                        <a:lumMod val="65000"/>
                        <a:lumOff val="35000"/>
                      </a:schemeClr>
                    </a:solidFill>
                  </a:rPr>
                  <a:t>Negamax</a:t>
                </a:r>
                <a:r>
                  <a:rPr lang="it-IT" sz="2000">
                    <a:solidFill>
                      <a:schemeClr val="tx1">
                        <a:lumMod val="65000"/>
                        <a:lumOff val="35000"/>
                      </a:schemeClr>
                    </a:solidFill>
                  </a:rPr>
                  <a:t>: Semplification of MinMax by using the following property: </a:t>
                </a:r>
                <a14:m>
                  <m:oMath xmlns:m="http://schemas.openxmlformats.org/officeDocument/2006/math">
                    <m:func>
                      <m:funcPr>
                        <m:ctrlPr>
                          <a:rPr lang="it-IT" sz="2000" i="1">
                            <a:solidFill>
                              <a:schemeClr val="tx1">
                                <a:lumMod val="65000"/>
                                <a:lumOff val="35000"/>
                              </a:schemeClr>
                            </a:solidFill>
                            <a:latin typeface="Cambria Math" panose="02040503050406030204" pitchFamily="18" charset="0"/>
                          </a:rPr>
                        </m:ctrlPr>
                      </m:funcPr>
                      <m:fName>
                        <m:r>
                          <m:rPr>
                            <m:sty m:val="p"/>
                          </m:rPr>
                          <a:rPr lang="it-IT" sz="2000" i="0">
                            <a:solidFill>
                              <a:schemeClr val="tx1">
                                <a:lumMod val="65000"/>
                                <a:lumOff val="35000"/>
                              </a:schemeClr>
                            </a:solidFill>
                            <a:latin typeface="Cambria Math" panose="02040503050406030204" pitchFamily="18" charset="0"/>
                          </a:rPr>
                          <m:t>max</m:t>
                        </m:r>
                      </m:fName>
                      <m:e>
                        <m:d>
                          <m:dPr>
                            <m:ctrlPr>
                              <a:rPr lang="it-IT" sz="2000" i="1">
                                <a:solidFill>
                                  <a:schemeClr val="tx1">
                                    <a:lumMod val="65000"/>
                                    <a:lumOff val="35000"/>
                                  </a:schemeClr>
                                </a:solidFill>
                                <a:latin typeface="Cambria Math" panose="02040503050406030204" pitchFamily="18" charset="0"/>
                              </a:rPr>
                            </m:ctrlPr>
                          </m:dPr>
                          <m:e>
                            <m:r>
                              <a:rPr lang="it-IT" sz="2000" i="1">
                                <a:solidFill>
                                  <a:schemeClr val="tx1">
                                    <a:lumMod val="65000"/>
                                    <a:lumOff val="35000"/>
                                  </a:schemeClr>
                                </a:solidFill>
                                <a:latin typeface="Cambria Math" panose="02040503050406030204" pitchFamily="18" charset="0"/>
                              </a:rPr>
                              <m:t>𝑎</m:t>
                            </m:r>
                            <m:r>
                              <a:rPr lang="it-IT" sz="2000" i="1">
                                <a:solidFill>
                                  <a:schemeClr val="tx1">
                                    <a:lumMod val="65000"/>
                                    <a:lumOff val="35000"/>
                                  </a:schemeClr>
                                </a:solidFill>
                                <a:latin typeface="Cambria Math" panose="02040503050406030204" pitchFamily="18" charset="0"/>
                              </a:rPr>
                              <m:t>,</m:t>
                            </m:r>
                            <m:r>
                              <a:rPr lang="it-IT" sz="2000" i="1">
                                <a:solidFill>
                                  <a:schemeClr val="tx1">
                                    <a:lumMod val="65000"/>
                                    <a:lumOff val="35000"/>
                                  </a:schemeClr>
                                </a:solidFill>
                                <a:latin typeface="Cambria Math" panose="02040503050406030204" pitchFamily="18" charset="0"/>
                              </a:rPr>
                              <m:t>𝑏</m:t>
                            </m:r>
                          </m:e>
                        </m:d>
                      </m:e>
                    </m:func>
                    <m:r>
                      <a:rPr lang="it-IT" sz="2000" i="1">
                        <a:solidFill>
                          <a:schemeClr val="tx1">
                            <a:lumMod val="65000"/>
                            <a:lumOff val="35000"/>
                          </a:schemeClr>
                        </a:solidFill>
                        <a:latin typeface="Cambria Math" panose="02040503050406030204" pitchFamily="18" charset="0"/>
                      </a:rPr>
                      <m:t>= −</m:t>
                    </m:r>
                    <m:func>
                      <m:funcPr>
                        <m:ctrlPr>
                          <a:rPr lang="it-IT" sz="2000" i="1">
                            <a:solidFill>
                              <a:schemeClr val="tx1">
                                <a:lumMod val="65000"/>
                                <a:lumOff val="35000"/>
                              </a:schemeClr>
                            </a:solidFill>
                            <a:latin typeface="Cambria Math" panose="02040503050406030204" pitchFamily="18" charset="0"/>
                          </a:rPr>
                        </m:ctrlPr>
                      </m:funcPr>
                      <m:fName>
                        <m:r>
                          <m:rPr>
                            <m:sty m:val="p"/>
                          </m:rPr>
                          <a:rPr lang="it-IT" sz="2000" i="0">
                            <a:solidFill>
                              <a:schemeClr val="tx1">
                                <a:lumMod val="65000"/>
                                <a:lumOff val="35000"/>
                              </a:schemeClr>
                            </a:solidFill>
                            <a:latin typeface="Cambria Math" panose="02040503050406030204" pitchFamily="18" charset="0"/>
                          </a:rPr>
                          <m:t>min</m:t>
                        </m:r>
                      </m:fName>
                      <m:e>
                        <m:d>
                          <m:dPr>
                            <m:ctrlPr>
                              <a:rPr lang="it-IT" sz="2000" i="1">
                                <a:solidFill>
                                  <a:schemeClr val="tx1">
                                    <a:lumMod val="65000"/>
                                    <a:lumOff val="35000"/>
                                  </a:schemeClr>
                                </a:solidFill>
                                <a:latin typeface="Cambria Math" panose="02040503050406030204" pitchFamily="18" charset="0"/>
                              </a:rPr>
                            </m:ctrlPr>
                          </m:dPr>
                          <m:e>
                            <m:r>
                              <a:rPr lang="it-IT" sz="2000" i="1">
                                <a:solidFill>
                                  <a:schemeClr val="tx1">
                                    <a:lumMod val="65000"/>
                                    <a:lumOff val="35000"/>
                                  </a:schemeClr>
                                </a:solidFill>
                                <a:latin typeface="Cambria Math" panose="02040503050406030204" pitchFamily="18" charset="0"/>
                              </a:rPr>
                              <m:t>−</m:t>
                            </m:r>
                            <m:r>
                              <a:rPr lang="it-IT" sz="2000" i="1">
                                <a:solidFill>
                                  <a:schemeClr val="tx1">
                                    <a:lumMod val="65000"/>
                                    <a:lumOff val="35000"/>
                                  </a:schemeClr>
                                </a:solidFill>
                                <a:latin typeface="Cambria Math" panose="02040503050406030204" pitchFamily="18" charset="0"/>
                              </a:rPr>
                              <m:t>𝑎</m:t>
                            </m:r>
                            <m:r>
                              <a:rPr lang="it-IT" sz="2000" i="1">
                                <a:solidFill>
                                  <a:schemeClr val="tx1">
                                    <a:lumMod val="65000"/>
                                    <a:lumOff val="35000"/>
                                  </a:schemeClr>
                                </a:solidFill>
                                <a:latin typeface="Cambria Math" panose="02040503050406030204" pitchFamily="18" charset="0"/>
                              </a:rPr>
                              <m:t>,−</m:t>
                            </m:r>
                            <m:r>
                              <a:rPr lang="it-IT" sz="2000" i="1">
                                <a:solidFill>
                                  <a:schemeClr val="tx1">
                                    <a:lumMod val="65000"/>
                                    <a:lumOff val="35000"/>
                                  </a:schemeClr>
                                </a:solidFill>
                                <a:latin typeface="Cambria Math" panose="02040503050406030204" pitchFamily="18" charset="0"/>
                              </a:rPr>
                              <m:t>𝑏</m:t>
                            </m:r>
                          </m:e>
                        </m:d>
                      </m:e>
                    </m:func>
                  </m:oMath>
                </a14:m>
                <a:r>
                  <a:rPr lang="it-IT" sz="2000">
                    <a:solidFill>
                      <a:schemeClr val="tx1">
                        <a:lumMod val="65000"/>
                        <a:lumOff val="35000"/>
                      </a:schemeClr>
                    </a:solidFill>
                  </a:rPr>
                  <a:t>, so, instead of having the conditonnal value compute in minmax, we can use a single line that does the same in Negamax: </a:t>
                </a:r>
                <a:r>
                  <a:rPr lang="en-US" sz="2000" i="1">
                    <a:solidFill>
                      <a:schemeClr val="tx1">
                        <a:lumMod val="65000"/>
                        <a:lumOff val="35000"/>
                      </a:schemeClr>
                    </a:solidFill>
                  </a:rPr>
                  <a:t>value := max(value, −</a:t>
                </a:r>
                <a:r>
                  <a:rPr lang="en-US" sz="2000" i="1" err="1">
                    <a:solidFill>
                      <a:schemeClr val="tx1">
                        <a:lumMod val="65000"/>
                        <a:lumOff val="35000"/>
                      </a:schemeClr>
                    </a:solidFill>
                  </a:rPr>
                  <a:t>negamax</a:t>
                </a:r>
                <a:r>
                  <a:rPr lang="en-US" sz="2000" i="1">
                    <a:solidFill>
                      <a:schemeClr val="tx1">
                        <a:lumMod val="65000"/>
                        <a:lumOff val="35000"/>
                      </a:schemeClr>
                    </a:solidFill>
                  </a:rPr>
                  <a:t>(child, depth − 1, −player))</a:t>
                </a:r>
                <a:endParaRPr lang="it-IT" sz="2000" i="1">
                  <a:solidFill>
                    <a:schemeClr val="tx1">
                      <a:lumMod val="65000"/>
                      <a:lumOff val="35000"/>
                    </a:schemeClr>
                  </a:solidFill>
                </a:endParaRPr>
              </a:p>
              <a:p>
                <a:r>
                  <a:rPr lang="it-IT" sz="2000" b="1">
                    <a:solidFill>
                      <a:schemeClr val="tx1">
                        <a:lumMod val="65000"/>
                        <a:lumOff val="35000"/>
                      </a:schemeClr>
                    </a:solidFill>
                  </a:rPr>
                  <a:t>Endgame databases</a:t>
                </a:r>
                <a:r>
                  <a:rPr lang="it-IT" sz="2000">
                    <a:solidFill>
                      <a:schemeClr val="tx1">
                        <a:lumMod val="65000"/>
                        <a:lumOff val="35000"/>
                      </a:schemeClr>
                    </a:solidFill>
                  </a:rPr>
                  <a:t>: </a:t>
                </a:r>
                <a:r>
                  <a:rPr lang="en-US" sz="2000">
                    <a:solidFill>
                      <a:schemeClr val="tx1">
                        <a:lumMod val="65000"/>
                        <a:lumOff val="35000"/>
                      </a:schemeClr>
                    </a:solidFill>
                  </a:rPr>
                  <a:t>Just like in chess, we can build and save a database within the program that saves all possible moves when there are few pieces on the board, to avoid going too deep into the search tree. In this way, as soon as there are only n pieces on the board we can access the database to know all the possible best continuations to bring the game to an end.</a:t>
                </a:r>
                <a:endParaRPr lang="it-IT" sz="2000">
                  <a:solidFill>
                    <a:schemeClr val="tx1">
                      <a:lumMod val="65000"/>
                      <a:lumOff val="35000"/>
                    </a:schemeClr>
                  </a:solidFill>
                </a:endParaRPr>
              </a:p>
              <a:p>
                <a:endParaRPr lang="it-IT" sz="1700">
                  <a:solidFill>
                    <a:schemeClr val="tx1">
                      <a:lumMod val="65000"/>
                      <a:lumOff val="35000"/>
                    </a:schemeClr>
                  </a:solidFill>
                </a:endParaRPr>
              </a:p>
            </p:txBody>
          </p:sp>
        </mc:Choice>
        <mc:Fallback xmlns="">
          <p:sp>
            <p:nvSpPr>
              <p:cNvPr id="3" name="Content Placeholder 2">
                <a:extLst>
                  <a:ext uri="{FF2B5EF4-FFF2-40B4-BE49-F238E27FC236}">
                    <a16:creationId xmlns:a16="http://schemas.microsoft.com/office/drawing/2014/main" id="{BAE26535-D0FA-457B-92A2-DF8D11DD15B9}"/>
                  </a:ext>
                </a:extLst>
              </p:cNvPr>
              <p:cNvSpPr>
                <a:spLocks noGrp="1" noRot="1" noChangeAspect="1" noMove="1" noResize="1" noEditPoints="1" noAdjustHandles="1" noChangeArrowheads="1" noChangeShapeType="1" noTextEdit="1"/>
              </p:cNvSpPr>
              <p:nvPr>
                <p:ph idx="1"/>
              </p:nvPr>
            </p:nvSpPr>
            <p:spPr>
              <a:xfrm>
                <a:off x="1616054" y="2768321"/>
                <a:ext cx="8959892" cy="2828543"/>
              </a:xfrm>
              <a:blipFill>
                <a:blip r:embed="rId2"/>
                <a:stretch>
                  <a:fillRect l="-612" t="-2155" r="-1156"/>
                </a:stretch>
              </a:blipFill>
            </p:spPr>
            <p:txBody>
              <a:bodyPr/>
              <a:lstStyle/>
              <a:p>
                <a:r>
                  <a:rPr lang="en-GB">
                    <a:noFill/>
                  </a:rPr>
                  <a:t> </a:t>
                </a:r>
              </a:p>
            </p:txBody>
          </p:sp>
        </mc:Fallback>
      </mc:AlternateContent>
    </p:spTree>
    <p:extLst>
      <p:ext uri="{BB962C8B-B14F-4D97-AF65-F5344CB8AC3E}">
        <p14:creationId xmlns:p14="http://schemas.microsoft.com/office/powerpoint/2010/main" val="2388107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5AA03EDC-7067-4DFF-B672-541D016AA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EBF3E39-B0BE-496A-8604-9007470FF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6547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3C1766-362C-4E03-8A1A-1573FFA79230}"/>
              </a:ext>
            </a:extLst>
          </p:cNvPr>
          <p:cNvSpPr>
            <a:spLocks noGrp="1"/>
          </p:cNvSpPr>
          <p:nvPr>
            <p:ph type="title"/>
          </p:nvPr>
        </p:nvSpPr>
        <p:spPr>
          <a:xfrm>
            <a:off x="871442" y="685800"/>
            <a:ext cx="4353116" cy="1474666"/>
          </a:xfrm>
        </p:spPr>
        <p:txBody>
          <a:bodyPr anchor="b">
            <a:normAutofit/>
          </a:bodyPr>
          <a:lstStyle/>
          <a:p>
            <a:pPr algn="ctr"/>
            <a:r>
              <a:rPr lang="en-GB" sz="4000">
                <a:solidFill>
                  <a:srgbClr val="595959"/>
                </a:solidFill>
              </a:rPr>
              <a:t>Jungle</a:t>
            </a:r>
            <a:endParaRPr lang="en-GB" sz="3200">
              <a:solidFill>
                <a:srgbClr val="595959"/>
              </a:solidFill>
            </a:endParaRPr>
          </a:p>
        </p:txBody>
      </p:sp>
      <p:sp>
        <p:nvSpPr>
          <p:cNvPr id="3" name="Content Placeholder 2">
            <a:extLst>
              <a:ext uri="{FF2B5EF4-FFF2-40B4-BE49-F238E27FC236}">
                <a16:creationId xmlns:a16="http://schemas.microsoft.com/office/drawing/2014/main" id="{945A3A03-0838-4D95-945B-7C5D828AB595}"/>
              </a:ext>
            </a:extLst>
          </p:cNvPr>
          <p:cNvSpPr>
            <a:spLocks noGrp="1"/>
          </p:cNvSpPr>
          <p:nvPr>
            <p:ph idx="1"/>
          </p:nvPr>
        </p:nvSpPr>
        <p:spPr>
          <a:xfrm>
            <a:off x="299883" y="2447337"/>
            <a:ext cx="5496233" cy="3770434"/>
          </a:xfrm>
        </p:spPr>
        <p:txBody>
          <a:bodyPr anchor="t">
            <a:normAutofit/>
          </a:bodyPr>
          <a:lstStyle/>
          <a:p>
            <a:pPr marL="0" indent="0">
              <a:spcAft>
                <a:spcPts val="800"/>
              </a:spcAft>
              <a:buNone/>
            </a:pPr>
            <a:r>
              <a:rPr lang="en-US" sz="20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Jungle is an old Indian game, also known as Jungle Chess (however, due to many differences it is not included in chess category). </a:t>
            </a:r>
            <a:endParaRPr lang="it-IT" sz="20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spcAft>
                <a:spcPts val="800"/>
              </a:spcAft>
              <a:buNone/>
            </a:pPr>
            <a:r>
              <a:rPr lang="en-US" sz="20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The Jungle gameboard represents a jungle terrain with dens, traps "set" around dens, and rivers. Each player controls eight game pieces representing different animals of various rank. Stronger-ranked animals can capture ("eat") animals of weaker or equal rank. The player who is first to maneuver any one of their pieces into the opponent's den wins the game. An alternative way to win is to capture all the opponent's pieces.</a:t>
            </a:r>
          </a:p>
          <a:p>
            <a:pPr marL="0" indent="0">
              <a:spcAft>
                <a:spcPts val="800"/>
              </a:spcAft>
              <a:buNone/>
            </a:pPr>
            <a:endParaRPr lang="en-US" sz="1600" dirty="0">
              <a:solidFill>
                <a:srgbClr val="595959"/>
              </a:solidFill>
              <a:latin typeface="Calibri" panose="020F0502020204030204" pitchFamily="34" charset="0"/>
              <a:ea typeface="Calibri" panose="020F0502020204030204" pitchFamily="34" charset="0"/>
              <a:cs typeface="Times New Roman" panose="02020603050405020304" pitchFamily="18" charset="0"/>
            </a:endParaRPr>
          </a:p>
          <a:p>
            <a:pPr marL="0" indent="0">
              <a:spcAft>
                <a:spcPts val="800"/>
              </a:spcAft>
              <a:buNone/>
            </a:pPr>
            <a:endParaRPr lang="it-IT" sz="16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GB" sz="1600" dirty="0">
              <a:solidFill>
                <a:srgbClr val="595959"/>
              </a:solidFill>
            </a:endParaRPr>
          </a:p>
        </p:txBody>
      </p:sp>
      <p:pic>
        <p:nvPicPr>
          <p:cNvPr id="7" name="Picture 6" descr="Example of the boardgame">
            <a:extLst>
              <a:ext uri="{FF2B5EF4-FFF2-40B4-BE49-F238E27FC236}">
                <a16:creationId xmlns:a16="http://schemas.microsoft.com/office/drawing/2014/main" id="{6D99F7D9-40B9-4EF0-83DF-013D594016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7009030" y="685799"/>
            <a:ext cx="4342598" cy="5531972"/>
          </a:xfrm>
          <a:prstGeom prst="rect">
            <a:avLst/>
          </a:prstGeom>
          <a:noFill/>
        </p:spPr>
      </p:pic>
    </p:spTree>
    <p:extLst>
      <p:ext uri="{BB962C8B-B14F-4D97-AF65-F5344CB8AC3E}">
        <p14:creationId xmlns:p14="http://schemas.microsoft.com/office/powerpoint/2010/main" val="2978255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299CAB-C506-454B-90FC-406572829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8D99311-F254-40F1-8AB5-EE3E7B9B68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175857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5F3EB-87F7-4275-97F1-DE774093F86C}"/>
              </a:ext>
            </a:extLst>
          </p:cNvPr>
          <p:cNvSpPr>
            <a:spLocks noGrp="1"/>
          </p:cNvSpPr>
          <p:nvPr>
            <p:ph type="title"/>
          </p:nvPr>
        </p:nvSpPr>
        <p:spPr>
          <a:xfrm>
            <a:off x="1616054" y="1070149"/>
            <a:ext cx="8959893" cy="1004836"/>
          </a:xfrm>
        </p:spPr>
        <p:txBody>
          <a:bodyPr anchor="ctr">
            <a:normAutofit/>
          </a:bodyPr>
          <a:lstStyle/>
          <a:p>
            <a:pPr algn="ctr"/>
            <a:r>
              <a:rPr lang="it-IT" sz="3200">
                <a:solidFill>
                  <a:srgbClr val="595959"/>
                </a:solidFill>
              </a:rPr>
              <a:t>What’s next? </a:t>
            </a:r>
          </a:p>
        </p:txBody>
      </p:sp>
      <p:sp>
        <p:nvSpPr>
          <p:cNvPr id="12" name="Rectangle 11">
            <a:extLst>
              <a:ext uri="{FF2B5EF4-FFF2-40B4-BE49-F238E27FC236}">
                <a16:creationId xmlns:a16="http://schemas.microsoft.com/office/drawing/2014/main" id="{7D89E3CB-00ED-4691-9F0F-F23EA35647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016" y="2444376"/>
            <a:ext cx="10824184" cy="3727824"/>
          </a:xfrm>
          <a:prstGeom prst="rect">
            <a:avLst/>
          </a:prstGeom>
          <a:solidFill>
            <a:schemeClr val="accent2">
              <a:lumMod val="20000"/>
              <a:lumOff val="8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AE26535-D0FA-457B-92A2-DF8D11DD15B9}"/>
              </a:ext>
            </a:extLst>
          </p:cNvPr>
          <p:cNvSpPr>
            <a:spLocks noGrp="1"/>
          </p:cNvSpPr>
          <p:nvPr>
            <p:ph idx="1"/>
          </p:nvPr>
        </p:nvSpPr>
        <p:spPr>
          <a:xfrm>
            <a:off x="1616054" y="2768321"/>
            <a:ext cx="8959892" cy="2828543"/>
          </a:xfrm>
        </p:spPr>
        <p:txBody>
          <a:bodyPr anchor="t">
            <a:normAutofit fontScale="92500"/>
          </a:bodyPr>
          <a:lstStyle/>
          <a:p>
            <a:pPr marL="0" indent="0">
              <a:buNone/>
            </a:pPr>
            <a:r>
              <a:rPr lang="en-US" sz="2600" i="1">
                <a:solidFill>
                  <a:schemeClr val="tx1">
                    <a:lumMod val="65000"/>
                    <a:lumOff val="35000"/>
                  </a:schemeClr>
                </a:solidFill>
              </a:rPr>
              <a:t>Resolution of the "human factor“:</a:t>
            </a:r>
            <a:endParaRPr lang="it-IT" sz="2600" i="1">
              <a:solidFill>
                <a:schemeClr val="tx1">
                  <a:lumMod val="65000"/>
                  <a:lumOff val="35000"/>
                </a:schemeClr>
              </a:solidFill>
            </a:endParaRPr>
          </a:p>
          <a:p>
            <a:r>
              <a:rPr lang="it-IT" sz="2000" b="1">
                <a:solidFill>
                  <a:schemeClr val="tx1">
                    <a:lumMod val="65000"/>
                    <a:lumOff val="35000"/>
                  </a:schemeClr>
                </a:solidFill>
              </a:rPr>
              <a:t>Genetic algorithm</a:t>
            </a:r>
            <a:r>
              <a:rPr lang="it-IT" sz="2000">
                <a:solidFill>
                  <a:schemeClr val="tx1">
                    <a:lumMod val="65000"/>
                    <a:lumOff val="35000"/>
                  </a:schemeClr>
                </a:solidFill>
              </a:rPr>
              <a:t>: </a:t>
            </a:r>
            <a:r>
              <a:rPr lang="en-US" sz="2000">
                <a:solidFill>
                  <a:schemeClr val="tx1">
                    <a:lumMod val="65000"/>
                    <a:lumOff val="35000"/>
                  </a:schemeClr>
                </a:solidFill>
              </a:rPr>
              <a:t>We can change the values ​​within the value matrices of the evaluation function through a genetic algorithm, thus having the possibility of generating a series of better offspring than the starting point.</a:t>
            </a:r>
            <a:endParaRPr lang="it-IT" sz="2000">
              <a:solidFill>
                <a:schemeClr val="tx1">
                  <a:lumMod val="65000"/>
                  <a:lumOff val="35000"/>
                </a:schemeClr>
              </a:solidFill>
            </a:endParaRPr>
          </a:p>
          <a:p>
            <a:r>
              <a:rPr lang="it-IT" sz="2000" b="1">
                <a:solidFill>
                  <a:schemeClr val="tx1">
                    <a:lumMod val="65000"/>
                    <a:lumOff val="35000"/>
                  </a:schemeClr>
                </a:solidFill>
              </a:rPr>
              <a:t>Monte Carlo Tree Search (MCTS)</a:t>
            </a:r>
            <a:r>
              <a:rPr lang="it-IT" sz="2000">
                <a:solidFill>
                  <a:schemeClr val="tx1">
                    <a:lumMod val="65000"/>
                    <a:lumOff val="35000"/>
                  </a:schemeClr>
                </a:solidFill>
              </a:rPr>
              <a:t>:  </a:t>
            </a:r>
            <a:r>
              <a:rPr lang="en-US" sz="2000">
                <a:solidFill>
                  <a:schemeClr val="tx1">
                    <a:lumMod val="65000"/>
                    <a:lumOff val="35000"/>
                  </a:schemeClr>
                </a:solidFill>
              </a:rPr>
              <a:t>Instead of using an evaluation function generates a set of possible continuations (states), and, analyzing the latter and what are the final results that come from them (victory or defeat), evaluates which is the approach better to the problem by analyzing what winning solutions and losing solutions have in common. With this approach, it is possible to solve non-deterministic games too in fact</a:t>
            </a:r>
            <a:endParaRPr lang="it-IT" sz="2000">
              <a:solidFill>
                <a:schemeClr val="tx1">
                  <a:lumMod val="65000"/>
                  <a:lumOff val="35000"/>
                </a:schemeClr>
              </a:solidFill>
            </a:endParaRPr>
          </a:p>
          <a:p>
            <a:pPr marL="0" indent="0">
              <a:buNone/>
            </a:pPr>
            <a:endParaRPr lang="it-IT" sz="2000">
              <a:solidFill>
                <a:schemeClr val="tx1">
                  <a:lumMod val="65000"/>
                  <a:lumOff val="35000"/>
                </a:schemeClr>
              </a:solidFill>
            </a:endParaRPr>
          </a:p>
        </p:txBody>
      </p:sp>
    </p:spTree>
    <p:extLst>
      <p:ext uri="{BB962C8B-B14F-4D97-AF65-F5344CB8AC3E}">
        <p14:creationId xmlns:p14="http://schemas.microsoft.com/office/powerpoint/2010/main" val="4009590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A1FA41-E1D1-43CF-8B3B-5E61408908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CC2D84B-6969-4F00-BEBA-81C2EBCD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5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0D282BE-4461-4794-89A5-394723CDF2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3354572" cy="4114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AED59B-4EAF-4E3A-A1A5-7FDC00EE2BA7}"/>
              </a:ext>
            </a:extLst>
          </p:cNvPr>
          <p:cNvSpPr>
            <a:spLocks noGrp="1"/>
          </p:cNvSpPr>
          <p:nvPr>
            <p:ph type="title"/>
          </p:nvPr>
        </p:nvSpPr>
        <p:spPr>
          <a:xfrm>
            <a:off x="1798115" y="1808855"/>
            <a:ext cx="2552956" cy="3240290"/>
          </a:xfrm>
        </p:spPr>
        <p:txBody>
          <a:bodyPr>
            <a:normAutofit/>
          </a:bodyPr>
          <a:lstStyle/>
          <a:p>
            <a:pPr algn="ctr"/>
            <a:r>
              <a:rPr lang="it-IT" sz="3200">
                <a:solidFill>
                  <a:schemeClr val="tx1">
                    <a:lumMod val="65000"/>
                    <a:lumOff val="35000"/>
                  </a:schemeClr>
                </a:solidFill>
              </a:rPr>
              <a:t>Thanks for the attention! </a:t>
            </a:r>
          </a:p>
        </p:txBody>
      </p:sp>
      <p:sp>
        <p:nvSpPr>
          <p:cNvPr id="3" name="Content Placeholder 2">
            <a:extLst>
              <a:ext uri="{FF2B5EF4-FFF2-40B4-BE49-F238E27FC236}">
                <a16:creationId xmlns:a16="http://schemas.microsoft.com/office/drawing/2014/main" id="{6DC49F45-8A47-4409-B548-9B234212D50E}"/>
              </a:ext>
            </a:extLst>
          </p:cNvPr>
          <p:cNvSpPr>
            <a:spLocks noGrp="1"/>
          </p:cNvSpPr>
          <p:nvPr>
            <p:ph idx="1"/>
          </p:nvPr>
        </p:nvSpPr>
        <p:spPr>
          <a:xfrm>
            <a:off x="6958856" y="871442"/>
            <a:ext cx="4363748" cy="5115116"/>
          </a:xfrm>
        </p:spPr>
        <p:txBody>
          <a:bodyPr anchor="ctr">
            <a:normAutofit/>
          </a:bodyPr>
          <a:lstStyle/>
          <a:p>
            <a:pPr marL="0" indent="0">
              <a:buNone/>
            </a:pPr>
            <a:endParaRPr lang="it-IT" sz="1700">
              <a:solidFill>
                <a:schemeClr val="tx1">
                  <a:lumMod val="65000"/>
                  <a:lumOff val="35000"/>
                </a:schemeClr>
              </a:solidFill>
            </a:endParaRPr>
          </a:p>
          <a:p>
            <a:pPr marL="0" indent="0">
              <a:buNone/>
            </a:pPr>
            <a:endParaRPr lang="it-IT" sz="1700">
              <a:solidFill>
                <a:schemeClr val="tx1">
                  <a:lumMod val="65000"/>
                  <a:lumOff val="35000"/>
                </a:schemeClr>
              </a:solidFill>
            </a:endParaRPr>
          </a:p>
          <a:p>
            <a:pPr marL="0" indent="0">
              <a:buNone/>
            </a:pPr>
            <a:endParaRPr lang="it-IT" sz="1700">
              <a:solidFill>
                <a:schemeClr val="tx1">
                  <a:lumMod val="65000"/>
                  <a:lumOff val="35000"/>
                </a:schemeClr>
              </a:solidFill>
            </a:endParaRPr>
          </a:p>
          <a:p>
            <a:pPr marL="0" indent="0">
              <a:buNone/>
            </a:pPr>
            <a:endParaRPr lang="it-IT" sz="1700">
              <a:solidFill>
                <a:schemeClr val="tx1">
                  <a:lumMod val="65000"/>
                  <a:lumOff val="35000"/>
                </a:schemeClr>
              </a:solidFill>
            </a:endParaRPr>
          </a:p>
          <a:p>
            <a:pPr marL="0" indent="0">
              <a:buNone/>
            </a:pPr>
            <a:r>
              <a:rPr lang="it-IT" sz="1700">
                <a:solidFill>
                  <a:schemeClr val="tx1">
                    <a:lumMod val="65000"/>
                    <a:lumOff val="35000"/>
                  </a:schemeClr>
                </a:solidFill>
              </a:rPr>
              <a:t>Bibliography: </a:t>
            </a:r>
          </a:p>
          <a:p>
            <a:r>
              <a:rPr lang="it-IT" sz="1400">
                <a:solidFill>
                  <a:schemeClr val="tx1">
                    <a:lumMod val="65000"/>
                    <a:lumOff val="35000"/>
                  </a:schemeClr>
                </a:solidFill>
              </a:rPr>
              <a:t>Artificial Intelligence, a Modern Approach – Stuart Russel</a:t>
            </a:r>
          </a:p>
          <a:p>
            <a:r>
              <a:rPr lang="it-IT" sz="1400">
                <a:solidFill>
                  <a:schemeClr val="tx1">
                    <a:lumMod val="65000"/>
                    <a:lumOff val="35000"/>
                  </a:schemeClr>
                </a:solidFill>
              </a:rPr>
              <a:t>Python implementatin of algorithms from «Artificial Intelligence, a Modern Approach» (</a:t>
            </a:r>
            <a:r>
              <a:rPr lang="it-IT" sz="1400">
                <a:solidFill>
                  <a:schemeClr val="tx1">
                    <a:lumMod val="65000"/>
                    <a:lumOff val="35000"/>
                  </a:schemeClr>
                </a:solidFill>
                <a:hlinkClick r:id="rId2"/>
              </a:rPr>
              <a:t>https://github.com/aimacode/aima-python</a:t>
            </a:r>
            <a:r>
              <a:rPr lang="it-IT" sz="1400">
                <a:solidFill>
                  <a:schemeClr val="tx1">
                    <a:lumMod val="65000"/>
                    <a:lumOff val="35000"/>
                  </a:schemeClr>
                </a:solidFill>
              </a:rPr>
              <a:t>)</a:t>
            </a:r>
          </a:p>
          <a:p>
            <a:r>
              <a:rPr lang="it-IT" sz="1400">
                <a:solidFill>
                  <a:schemeClr val="tx1">
                    <a:lumMod val="65000"/>
                    <a:lumOff val="35000"/>
                  </a:schemeClr>
                </a:solidFill>
              </a:rPr>
              <a:t>Minimax and Monte Carlo Tree Search – Philipp Muens (</a:t>
            </a:r>
            <a:r>
              <a:rPr lang="it-IT" sz="1400">
                <a:solidFill>
                  <a:schemeClr val="tx1">
                    <a:lumMod val="65000"/>
                    <a:lumOff val="35000"/>
                  </a:schemeClr>
                </a:solidFill>
                <a:hlinkClick r:id="rId3"/>
              </a:rPr>
              <a:t>https://philippmuens.com/minimax-and-mcts</a:t>
            </a:r>
            <a:r>
              <a:rPr lang="it-IT" sz="1400">
                <a:solidFill>
                  <a:schemeClr val="tx1">
                    <a:lumMod val="65000"/>
                    <a:lumOff val="35000"/>
                  </a:schemeClr>
                </a:solidFill>
              </a:rPr>
              <a:t>)</a:t>
            </a:r>
          </a:p>
          <a:p>
            <a:r>
              <a:rPr lang="it-IT" sz="1400">
                <a:solidFill>
                  <a:schemeClr val="tx1">
                    <a:lumMod val="65000"/>
                    <a:lumOff val="35000"/>
                  </a:schemeClr>
                </a:solidFill>
              </a:rPr>
              <a:t>Solving Jungle Checkers – Bas van Boven (</a:t>
            </a:r>
            <a:r>
              <a:rPr lang="it-IT" sz="1400">
                <a:solidFill>
                  <a:schemeClr val="tx1">
                    <a:lumMod val="65000"/>
                    <a:lumOff val="35000"/>
                  </a:schemeClr>
                </a:solidFill>
                <a:hlinkClick r:id="rId4"/>
              </a:rPr>
              <a:t>https://theses.liacs.nl/pdf/2013-2014BasvanBoven.pdf</a:t>
            </a:r>
            <a:r>
              <a:rPr lang="it-IT" sz="1400">
                <a:solidFill>
                  <a:schemeClr val="tx1">
                    <a:lumMod val="65000"/>
                    <a:lumOff val="35000"/>
                  </a:schemeClr>
                </a:solidFill>
              </a:rPr>
              <a:t>)</a:t>
            </a:r>
          </a:p>
          <a:p>
            <a:r>
              <a:rPr lang="en-US" sz="1400">
                <a:solidFill>
                  <a:schemeClr val="tx1">
                    <a:lumMod val="65000"/>
                    <a:lumOff val="35000"/>
                  </a:schemeClr>
                </a:solidFill>
              </a:rPr>
              <a:t>Discovering and Searching Loosely Coupled Subproblems in Dou Shou Qi – Joseph Burnett </a:t>
            </a:r>
            <a:r>
              <a:rPr lang="it-IT" sz="1400">
                <a:solidFill>
                  <a:schemeClr val="tx1">
                    <a:lumMod val="65000"/>
                    <a:lumOff val="35000"/>
                  </a:schemeClr>
                </a:solidFill>
              </a:rPr>
              <a:t> </a:t>
            </a:r>
          </a:p>
          <a:p>
            <a:endParaRPr lang="it-IT" sz="1700">
              <a:solidFill>
                <a:schemeClr val="tx1">
                  <a:lumMod val="65000"/>
                  <a:lumOff val="35000"/>
                </a:schemeClr>
              </a:solidFill>
            </a:endParaRPr>
          </a:p>
          <a:p>
            <a:endParaRPr lang="it-IT" sz="1700">
              <a:solidFill>
                <a:schemeClr val="tx1">
                  <a:lumMod val="65000"/>
                  <a:lumOff val="35000"/>
                </a:schemeClr>
              </a:solidFill>
            </a:endParaRPr>
          </a:p>
          <a:p>
            <a:pPr marL="0" indent="0">
              <a:buNone/>
            </a:pPr>
            <a:endParaRPr lang="it-IT" sz="1700">
              <a:solidFill>
                <a:schemeClr val="tx1">
                  <a:lumMod val="65000"/>
                  <a:lumOff val="35000"/>
                </a:schemeClr>
              </a:solidFill>
            </a:endParaRPr>
          </a:p>
          <a:p>
            <a:endParaRPr lang="it-IT" sz="1700">
              <a:solidFill>
                <a:schemeClr val="tx1">
                  <a:lumMod val="65000"/>
                  <a:lumOff val="35000"/>
                </a:schemeClr>
              </a:solidFill>
            </a:endParaRPr>
          </a:p>
        </p:txBody>
      </p:sp>
    </p:spTree>
    <p:extLst>
      <p:ext uri="{BB962C8B-B14F-4D97-AF65-F5344CB8AC3E}">
        <p14:creationId xmlns:p14="http://schemas.microsoft.com/office/powerpoint/2010/main" val="2996685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299CAB-C506-454B-90FC-406572829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9">
            <a:extLst>
              <a:ext uri="{FF2B5EF4-FFF2-40B4-BE49-F238E27FC236}">
                <a16:creationId xmlns:a16="http://schemas.microsoft.com/office/drawing/2014/main" id="{C8D99311-F254-40F1-8AB5-EE3E7B9B68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175857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9F0F1A-8E87-4F54-B5C8-DDF8812E5A21}"/>
              </a:ext>
            </a:extLst>
          </p:cNvPr>
          <p:cNvSpPr>
            <a:spLocks noGrp="1"/>
          </p:cNvSpPr>
          <p:nvPr>
            <p:ph type="title"/>
          </p:nvPr>
        </p:nvSpPr>
        <p:spPr>
          <a:xfrm>
            <a:off x="1616054" y="1070149"/>
            <a:ext cx="8959893" cy="1004836"/>
          </a:xfrm>
        </p:spPr>
        <p:txBody>
          <a:bodyPr anchor="ctr">
            <a:normAutofit/>
          </a:bodyPr>
          <a:lstStyle/>
          <a:p>
            <a:pPr algn="ctr"/>
            <a:r>
              <a:rPr lang="en-GB" sz="4000">
                <a:solidFill>
                  <a:srgbClr val="595959"/>
                </a:solidFill>
              </a:rPr>
              <a:t>Game implementation</a:t>
            </a:r>
          </a:p>
        </p:txBody>
      </p:sp>
      <p:sp>
        <p:nvSpPr>
          <p:cNvPr id="20" name="Rectangle 11">
            <a:extLst>
              <a:ext uri="{FF2B5EF4-FFF2-40B4-BE49-F238E27FC236}">
                <a16:creationId xmlns:a16="http://schemas.microsoft.com/office/drawing/2014/main" id="{7D89E3CB-00ED-4691-9F0F-F23EA35647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016" y="2444376"/>
            <a:ext cx="10824184" cy="3727824"/>
          </a:xfrm>
          <a:prstGeom prst="rect">
            <a:avLst/>
          </a:prstGeom>
          <a:solidFill>
            <a:schemeClr val="accent2">
              <a:lumMod val="20000"/>
              <a:lumOff val="8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5A1E633-B64D-4319-A40C-E88D3E771B16}"/>
              </a:ext>
            </a:extLst>
          </p:cNvPr>
          <p:cNvSpPr>
            <a:spLocks noGrp="1"/>
          </p:cNvSpPr>
          <p:nvPr>
            <p:ph idx="1"/>
          </p:nvPr>
        </p:nvSpPr>
        <p:spPr>
          <a:xfrm>
            <a:off x="1616054" y="2768321"/>
            <a:ext cx="8959892" cy="2828543"/>
          </a:xfrm>
        </p:spPr>
        <p:txBody>
          <a:bodyPr anchor="t">
            <a:normAutofit/>
          </a:bodyPr>
          <a:lstStyle/>
          <a:p>
            <a:pPr marL="514350" indent="-514350">
              <a:buAutoNum type="arabicParenR"/>
            </a:pPr>
            <a:r>
              <a:rPr lang="en-GB" sz="2000">
                <a:solidFill>
                  <a:schemeClr val="tx1">
                    <a:lumMod val="65000"/>
                    <a:lumOff val="35000"/>
                  </a:schemeClr>
                </a:solidFill>
              </a:rPr>
              <a:t>Formulation search problem</a:t>
            </a:r>
          </a:p>
          <a:p>
            <a:pPr marL="514350" indent="-514350">
              <a:buAutoNum type="arabicParenR"/>
            </a:pPr>
            <a:r>
              <a:rPr lang="en-GB" sz="2000">
                <a:solidFill>
                  <a:schemeClr val="tx1">
                    <a:lumMod val="65000"/>
                    <a:lumOff val="35000"/>
                  </a:schemeClr>
                </a:solidFill>
              </a:rPr>
              <a:t>Implementation of game for human players</a:t>
            </a:r>
          </a:p>
          <a:p>
            <a:pPr marL="514350" indent="-514350">
              <a:buAutoNum type="arabicParenR"/>
            </a:pPr>
            <a:r>
              <a:rPr lang="en-GB" sz="2000">
                <a:solidFill>
                  <a:schemeClr val="tx1">
                    <a:lumMod val="65000"/>
                    <a:lumOff val="35000"/>
                  </a:schemeClr>
                </a:solidFill>
              </a:rPr>
              <a:t>Implementation of MinMax algorithm with alpha-beta cuts with basic evaluation function</a:t>
            </a:r>
          </a:p>
          <a:p>
            <a:pPr marL="514350" indent="-514350">
              <a:buAutoNum type="arabicParenR"/>
            </a:pPr>
            <a:r>
              <a:rPr lang="en-GB" sz="2000">
                <a:solidFill>
                  <a:schemeClr val="tx1">
                    <a:lumMod val="65000"/>
                    <a:lumOff val="35000"/>
                  </a:schemeClr>
                </a:solidFill>
              </a:rPr>
              <a:t>Implementation of more advanced evaluation function</a:t>
            </a:r>
          </a:p>
          <a:p>
            <a:pPr marL="514350" indent="-514350">
              <a:buAutoNum type="arabicParenR"/>
            </a:pPr>
            <a:r>
              <a:rPr lang="en-GB" sz="2000">
                <a:solidFill>
                  <a:schemeClr val="tx1">
                    <a:lumMod val="65000"/>
                    <a:lumOff val="35000"/>
                  </a:schemeClr>
                </a:solidFill>
              </a:rPr>
              <a:t>Testing evaluation functions playing against each other, with various MinMax depths</a:t>
            </a:r>
          </a:p>
          <a:p>
            <a:pPr marL="514350" indent="-514350">
              <a:buAutoNum type="arabicParenR"/>
            </a:pPr>
            <a:endParaRPr lang="en-GB" sz="2000">
              <a:solidFill>
                <a:schemeClr val="tx1">
                  <a:lumMod val="65000"/>
                  <a:lumOff val="35000"/>
                </a:schemeClr>
              </a:solidFill>
            </a:endParaRPr>
          </a:p>
        </p:txBody>
      </p:sp>
    </p:spTree>
    <p:extLst>
      <p:ext uri="{BB962C8B-B14F-4D97-AF65-F5344CB8AC3E}">
        <p14:creationId xmlns:p14="http://schemas.microsoft.com/office/powerpoint/2010/main" val="2601869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91A1FA41-E1D1-43CF-8B3B-5E61408908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CC2D84B-6969-4F00-BEBA-81C2EBCD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5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B0D282BE-4461-4794-89A5-394723CDF2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3354572" cy="4114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E13814-FD86-4CC6-A045-42064E5BAAA1}"/>
              </a:ext>
            </a:extLst>
          </p:cNvPr>
          <p:cNvSpPr>
            <a:spLocks noGrp="1"/>
          </p:cNvSpPr>
          <p:nvPr>
            <p:ph type="title"/>
          </p:nvPr>
        </p:nvSpPr>
        <p:spPr>
          <a:xfrm>
            <a:off x="1798115" y="1808855"/>
            <a:ext cx="2552956" cy="3240290"/>
          </a:xfrm>
        </p:spPr>
        <p:txBody>
          <a:bodyPr>
            <a:normAutofit/>
          </a:bodyPr>
          <a:lstStyle/>
          <a:p>
            <a:pPr algn="ctr"/>
            <a:r>
              <a:rPr lang="en-GB" sz="2400">
                <a:solidFill>
                  <a:schemeClr val="tx1">
                    <a:lumMod val="65000"/>
                    <a:lumOff val="35000"/>
                  </a:schemeClr>
                </a:solidFill>
              </a:rPr>
              <a:t>State representation</a:t>
            </a:r>
          </a:p>
        </p:txBody>
      </p:sp>
      <p:sp>
        <p:nvSpPr>
          <p:cNvPr id="3" name="Content Placeholder 2">
            <a:extLst>
              <a:ext uri="{FF2B5EF4-FFF2-40B4-BE49-F238E27FC236}">
                <a16:creationId xmlns:a16="http://schemas.microsoft.com/office/drawing/2014/main" id="{32295B6E-586D-43D9-9A59-1959B5F6E7AF}"/>
              </a:ext>
            </a:extLst>
          </p:cNvPr>
          <p:cNvSpPr>
            <a:spLocks noGrp="1"/>
          </p:cNvSpPr>
          <p:nvPr>
            <p:ph idx="1"/>
          </p:nvPr>
        </p:nvSpPr>
        <p:spPr>
          <a:xfrm>
            <a:off x="6958856" y="871442"/>
            <a:ext cx="4363748" cy="5115116"/>
          </a:xfrm>
        </p:spPr>
        <p:txBody>
          <a:bodyPr anchor="ctr">
            <a:normAutofit/>
          </a:bodyPr>
          <a:lstStyle/>
          <a:p>
            <a:r>
              <a:rPr lang="en-GB" sz="2000" dirty="0">
                <a:solidFill>
                  <a:schemeClr val="tx1">
                    <a:lumMod val="65000"/>
                    <a:lumOff val="35000"/>
                  </a:schemeClr>
                </a:solidFill>
              </a:rPr>
              <a:t>Board [7x9]</a:t>
            </a:r>
          </a:p>
          <a:p>
            <a:r>
              <a:rPr lang="en-GB" sz="2000" dirty="0">
                <a:solidFill>
                  <a:schemeClr val="tx1">
                    <a:lumMod val="65000"/>
                    <a:lumOff val="35000"/>
                  </a:schemeClr>
                </a:solidFill>
              </a:rPr>
              <a:t>8 animals for each player, with different power and set of moves</a:t>
            </a:r>
          </a:p>
          <a:p>
            <a:r>
              <a:rPr lang="en-GB" sz="2000" dirty="0">
                <a:solidFill>
                  <a:schemeClr val="tx1">
                    <a:lumMod val="65000"/>
                    <a:lumOff val="35000"/>
                  </a:schemeClr>
                </a:solidFill>
              </a:rPr>
              <a:t>Players </a:t>
            </a:r>
          </a:p>
          <a:p>
            <a:r>
              <a:rPr lang="en-GB" sz="2000" dirty="0">
                <a:solidFill>
                  <a:schemeClr val="tx1">
                    <a:lumMod val="65000"/>
                    <a:lumOff val="35000"/>
                  </a:schemeClr>
                </a:solidFill>
              </a:rPr>
              <a:t>Depth level for player</a:t>
            </a:r>
          </a:p>
          <a:p>
            <a:r>
              <a:rPr lang="en-GB" sz="2000" dirty="0">
                <a:solidFill>
                  <a:schemeClr val="tx1">
                    <a:lumMod val="65000"/>
                    <a:lumOff val="35000"/>
                  </a:schemeClr>
                </a:solidFill>
              </a:rPr>
              <a:t>Difficulty level for player</a:t>
            </a:r>
          </a:p>
        </p:txBody>
      </p:sp>
    </p:spTree>
    <p:extLst>
      <p:ext uri="{BB962C8B-B14F-4D97-AF65-F5344CB8AC3E}">
        <p14:creationId xmlns:p14="http://schemas.microsoft.com/office/powerpoint/2010/main" val="901224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25">
            <a:extLst>
              <a:ext uri="{FF2B5EF4-FFF2-40B4-BE49-F238E27FC236}">
                <a16:creationId xmlns:a16="http://schemas.microsoft.com/office/drawing/2014/main" id="{91A1FA41-E1D1-43CF-8B3B-5E61408908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27">
            <a:extLst>
              <a:ext uri="{FF2B5EF4-FFF2-40B4-BE49-F238E27FC236}">
                <a16:creationId xmlns:a16="http://schemas.microsoft.com/office/drawing/2014/main" id="{FCC2D84B-6969-4F00-BEBA-81C2EBCD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5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29">
            <a:extLst>
              <a:ext uri="{FF2B5EF4-FFF2-40B4-BE49-F238E27FC236}">
                <a16:creationId xmlns:a16="http://schemas.microsoft.com/office/drawing/2014/main" id="{B0D282BE-4461-4794-89A5-394723CDF2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3354572" cy="4114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DBA034B-D4BE-465E-AFD3-B75EA2A2F412}"/>
              </a:ext>
            </a:extLst>
          </p:cNvPr>
          <p:cNvSpPr>
            <a:spLocks noGrp="1"/>
          </p:cNvSpPr>
          <p:nvPr>
            <p:ph idx="1"/>
          </p:nvPr>
        </p:nvSpPr>
        <p:spPr>
          <a:xfrm>
            <a:off x="6646606" y="0"/>
            <a:ext cx="4994788" cy="6784258"/>
          </a:xfrm>
        </p:spPr>
        <p:txBody>
          <a:bodyPr anchor="ctr">
            <a:normAutofit/>
          </a:bodyPr>
          <a:lstStyle/>
          <a:p>
            <a:pPr marL="0" indent="0">
              <a:buNone/>
            </a:pPr>
            <a:endPar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600" dirty="0">
                <a:solidFill>
                  <a:schemeClr val="tx1">
                    <a:lumMod val="65000"/>
                    <a:lumOff val="35000"/>
                  </a:schemeClr>
                </a:solidFill>
                <a:latin typeface="Calibri" panose="020F0502020204030204" pitchFamily="34" charset="0"/>
                <a:ea typeface="Calibri" panose="020F0502020204030204" pitchFamily="34" charset="0"/>
                <a:cs typeface="Times New Roman" panose="02020603050405020304" pitchFamily="18" charset="0"/>
              </a:rPr>
              <a:t>STATE RAPPRESENTATION: </a:t>
            </a:r>
            <a:endPar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THE BOARD: </a:t>
            </a:r>
          </a:p>
          <a:p>
            <a:pPr marL="0" indent="0">
              <a:buNone/>
            </a:pP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It is played on 7 x 9 board which contains water fields, player lairs and traps. There are several special squares and areas of the Jungle board:</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Char char=""/>
            </a:pP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Each player has one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den</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err="1">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獸穴</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Char char=""/>
            </a:pP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Three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traps</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err="1">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陷阱</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buFont typeface="Symbol" panose="05050102010706020507" pitchFamily="18" charset="2"/>
              <a:buChar char=""/>
            </a:pP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Two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water areas or rivers</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err="1">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小河</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are in the center of the board</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spcAft>
                <a:spcPts val="800"/>
              </a:spcAft>
              <a:buNone/>
            </a:pP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The pieces:</a:t>
            </a:r>
          </a:p>
          <a:p>
            <a:pPr marL="342900" lvl="0" indent="-342900">
              <a:buFont typeface="+mj-lt"/>
              <a:buAutoNum type="arabicPeriod"/>
            </a:pPr>
            <a:r>
              <a:rPr lang="en-US" sz="1600" b="1"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Elephant</a:t>
            </a: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象</a:t>
            </a:r>
            <a:r>
              <a:rPr lang="en-US" sz="1600" cap="small" dirty="0">
                <a:solidFill>
                  <a:schemeClr val="tx1">
                    <a:lumMod val="65000"/>
                    <a:lumOff val="35000"/>
                  </a:schemeClr>
                </a:solidFill>
                <a:effectLst/>
                <a:latin typeface="Calibri" panose="020F0502020204030204" pitchFamily="34" charset="0"/>
                <a:ea typeface="MS Gothic" panose="020B0609070205080204" pitchFamily="49" charset="-128"/>
                <a:cs typeface="Calibri" panose="020F0502020204030204" pitchFamily="34" charset="0"/>
              </a:rPr>
              <a:t>): is the strongest animal and can capture all other animals except a mouse </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US" sz="1600" b="1"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Lion</a:t>
            </a: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獅</a:t>
            </a: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1600" b="1"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Tiger</a:t>
            </a: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虎</a:t>
            </a:r>
            <a:r>
              <a:rPr lang="en-US" sz="1600" cap="small"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can make (as an addition to its normal moves) jumps over a water. There is one exception - it is not possible to jump if a mouse (player's or opponent's) is blocking the jump path.</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Leopard</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豹</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Wolf</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狼</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Dog</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狗</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Cat</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貓</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They have no extra moves or abilities.</a:t>
            </a:r>
            <a:endParaRPr lang="it-IT"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pPr>
            <a:r>
              <a:rPr lang="en-US" sz="16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Mouse</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cap="small" dirty="0">
                <a:solidFill>
                  <a:schemeClr val="tx1">
                    <a:lumMod val="65000"/>
                    <a:lumOff val="35000"/>
                  </a:schemeClr>
                </a:solidFill>
                <a:effectLst/>
                <a:latin typeface="MS Gothic" panose="020B0609070205080204" pitchFamily="49" charset="-128"/>
                <a:ea typeface="Calibri" panose="020F0502020204030204" pitchFamily="34" charset="0"/>
                <a:cs typeface="MS Gothic" panose="020B0609070205080204" pitchFamily="49" charset="-128"/>
              </a:rPr>
              <a:t>鼠</a:t>
            </a:r>
            <a:r>
              <a:rPr lang="en-US" sz="1600"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 the most interesting piece in this game. </a:t>
            </a:r>
            <a:endParaRPr lang="it-IT" sz="800" dirty="0">
              <a:solidFill>
                <a:schemeClr val="tx1">
                  <a:lumMod val="65000"/>
                  <a:lumOff val="35000"/>
                </a:schemeClr>
              </a:solidFill>
            </a:endParaRPr>
          </a:p>
        </p:txBody>
      </p:sp>
      <p:pic>
        <p:nvPicPr>
          <p:cNvPr id="5" name="Picture 4">
            <a:extLst>
              <a:ext uri="{FF2B5EF4-FFF2-40B4-BE49-F238E27FC236}">
                <a16:creationId xmlns:a16="http://schemas.microsoft.com/office/drawing/2014/main" id="{C51F02EE-CACC-BCC3-9F64-D81D307DBFDB}"/>
              </a:ext>
            </a:extLst>
          </p:cNvPr>
          <p:cNvPicPr>
            <a:picLocks noChangeAspect="1"/>
          </p:cNvPicPr>
          <p:nvPr/>
        </p:nvPicPr>
        <p:blipFill>
          <a:blip r:embed="rId2"/>
          <a:stretch>
            <a:fillRect/>
          </a:stretch>
        </p:blipFill>
        <p:spPr>
          <a:xfrm>
            <a:off x="550606" y="281177"/>
            <a:ext cx="4914102" cy="6295646"/>
          </a:xfrm>
          <a:prstGeom prst="rect">
            <a:avLst/>
          </a:prstGeom>
        </p:spPr>
      </p:pic>
    </p:spTree>
    <p:extLst>
      <p:ext uri="{BB962C8B-B14F-4D97-AF65-F5344CB8AC3E}">
        <p14:creationId xmlns:p14="http://schemas.microsoft.com/office/powerpoint/2010/main" val="995523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30">
            <a:extLst>
              <a:ext uri="{FF2B5EF4-FFF2-40B4-BE49-F238E27FC236}">
                <a16:creationId xmlns:a16="http://schemas.microsoft.com/office/drawing/2014/main" id="{27FCFAB8-9E9C-414D-9FCB-CECED12D5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32">
            <a:extLst>
              <a:ext uri="{FF2B5EF4-FFF2-40B4-BE49-F238E27FC236}">
                <a16:creationId xmlns:a16="http://schemas.microsoft.com/office/drawing/2014/main" id="{76C16827-9A48-4468-BE81-11EC18E0A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799"/>
            <a:ext cx="54102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E3984C-B870-40BB-9D56-CC7393F6563C}"/>
              </a:ext>
            </a:extLst>
          </p:cNvPr>
          <p:cNvSpPr>
            <a:spLocks noGrp="1"/>
          </p:cNvSpPr>
          <p:nvPr>
            <p:ph type="title"/>
          </p:nvPr>
        </p:nvSpPr>
        <p:spPr>
          <a:xfrm>
            <a:off x="1632439" y="1335183"/>
            <a:ext cx="3516922" cy="4150899"/>
          </a:xfrm>
        </p:spPr>
        <p:txBody>
          <a:bodyPr>
            <a:normAutofit/>
          </a:bodyPr>
          <a:lstStyle/>
          <a:p>
            <a:pPr algn="ctr"/>
            <a:r>
              <a:rPr lang="en-GB" sz="3200">
                <a:solidFill>
                  <a:srgbClr val="595959"/>
                </a:solidFill>
              </a:rPr>
              <a:t>Initial state</a:t>
            </a:r>
          </a:p>
        </p:txBody>
      </p:sp>
      <p:sp>
        <p:nvSpPr>
          <p:cNvPr id="47" name="Rectangle 34">
            <a:extLst>
              <a:ext uri="{FF2B5EF4-FFF2-40B4-BE49-F238E27FC236}">
                <a16:creationId xmlns:a16="http://schemas.microsoft.com/office/drawing/2014/main" id="{899956BA-5C38-49F9-88D6-BD6C71E9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685799"/>
            <a:ext cx="5410200" cy="5486401"/>
          </a:xfrm>
          <a:prstGeom prst="rect">
            <a:avLst/>
          </a:prstGeom>
          <a:solidFill>
            <a:schemeClr val="accent2">
              <a:lumMod val="20000"/>
              <a:lumOff val="8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2">
            <a:extLst>
              <a:ext uri="{FF2B5EF4-FFF2-40B4-BE49-F238E27FC236}">
                <a16:creationId xmlns:a16="http://schemas.microsoft.com/office/drawing/2014/main" id="{D3B5A5FF-8A03-40A0-B8FD-85BD1404F41D}"/>
              </a:ext>
            </a:extLst>
          </p:cNvPr>
          <p:cNvSpPr>
            <a:spLocks noGrp="1"/>
          </p:cNvSpPr>
          <p:nvPr>
            <p:ph idx="1"/>
          </p:nvPr>
        </p:nvSpPr>
        <p:spPr>
          <a:xfrm>
            <a:off x="6746001" y="1335183"/>
            <a:ext cx="4110198" cy="4187633"/>
          </a:xfrm>
        </p:spPr>
        <p:txBody>
          <a:bodyPr anchor="ctr">
            <a:normAutofit/>
          </a:bodyPr>
          <a:lstStyle/>
          <a:p>
            <a:r>
              <a:rPr lang="en-GB" sz="2000">
                <a:solidFill>
                  <a:schemeClr val="tx1">
                    <a:lumMod val="65000"/>
                    <a:lumOff val="35000"/>
                  </a:schemeClr>
                </a:solidFill>
              </a:rPr>
              <a:t>Board with animals on their starting positions</a:t>
            </a:r>
          </a:p>
          <a:p>
            <a:r>
              <a:rPr lang="en-GB" sz="2000">
                <a:solidFill>
                  <a:schemeClr val="tx1">
                    <a:lumMod val="65000"/>
                    <a:lumOff val="35000"/>
                  </a:schemeClr>
                </a:solidFill>
              </a:rPr>
              <a:t>Player 1 to move</a:t>
            </a:r>
          </a:p>
          <a:p>
            <a:r>
              <a:rPr lang="en-GB" sz="2000">
                <a:solidFill>
                  <a:schemeClr val="tx1">
                    <a:lumMod val="65000"/>
                    <a:lumOff val="35000"/>
                  </a:schemeClr>
                </a:solidFill>
              </a:rPr>
              <a:t>Chosen game mode (player vs player, player vs computer and computer vs computer)</a:t>
            </a:r>
          </a:p>
          <a:p>
            <a:r>
              <a:rPr lang="en-GB" sz="2000">
                <a:solidFill>
                  <a:schemeClr val="tx1">
                    <a:lumMod val="65000"/>
                    <a:lumOff val="35000"/>
                  </a:schemeClr>
                </a:solidFill>
              </a:rPr>
              <a:t>Information about the player’s difficulty and depth level in case of them being bots</a:t>
            </a:r>
          </a:p>
        </p:txBody>
      </p:sp>
    </p:spTree>
    <p:extLst>
      <p:ext uri="{BB962C8B-B14F-4D97-AF65-F5344CB8AC3E}">
        <p14:creationId xmlns:p14="http://schemas.microsoft.com/office/powerpoint/2010/main" val="913289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338BA-CDE8-4964-9083-71031D7919E7}"/>
              </a:ext>
            </a:extLst>
          </p:cNvPr>
          <p:cNvSpPr>
            <a:spLocks noGrp="1"/>
          </p:cNvSpPr>
          <p:nvPr>
            <p:ph type="title"/>
          </p:nvPr>
        </p:nvSpPr>
        <p:spPr>
          <a:xfrm>
            <a:off x="1616054" y="1261137"/>
            <a:ext cx="8959893" cy="888360"/>
          </a:xfrm>
        </p:spPr>
        <p:txBody>
          <a:bodyPr anchor="b">
            <a:normAutofit/>
          </a:bodyPr>
          <a:lstStyle/>
          <a:p>
            <a:pPr algn="ctr"/>
            <a:r>
              <a:rPr lang="en-GB" sz="4000">
                <a:solidFill>
                  <a:schemeClr val="tx1">
                    <a:lumMod val="65000"/>
                    <a:lumOff val="35000"/>
                  </a:schemeClr>
                </a:solidFill>
              </a:rPr>
              <a:t>Objective state </a:t>
            </a:r>
          </a:p>
        </p:txBody>
      </p:sp>
      <p:sp>
        <p:nvSpPr>
          <p:cNvPr id="3" name="Content Placeholder 2">
            <a:extLst>
              <a:ext uri="{FF2B5EF4-FFF2-40B4-BE49-F238E27FC236}">
                <a16:creationId xmlns:a16="http://schemas.microsoft.com/office/drawing/2014/main" id="{58D7CB3B-FB2B-4300-8C30-63F3A5733F2B}"/>
              </a:ext>
            </a:extLst>
          </p:cNvPr>
          <p:cNvSpPr>
            <a:spLocks noGrp="1"/>
          </p:cNvSpPr>
          <p:nvPr>
            <p:ph idx="1"/>
          </p:nvPr>
        </p:nvSpPr>
        <p:spPr>
          <a:xfrm>
            <a:off x="1616054" y="2427383"/>
            <a:ext cx="8959892" cy="3169482"/>
          </a:xfrm>
        </p:spPr>
        <p:txBody>
          <a:bodyPr anchor="t">
            <a:normAutofit/>
          </a:bodyPr>
          <a:lstStyle/>
          <a:p>
            <a:r>
              <a:rPr lang="en-GB" sz="2000" dirty="0">
                <a:solidFill>
                  <a:schemeClr val="tx1">
                    <a:lumMod val="65000"/>
                    <a:lumOff val="35000"/>
                  </a:schemeClr>
                </a:solidFill>
              </a:rPr>
              <a:t>Information if one of the players won:</a:t>
            </a:r>
          </a:p>
          <a:p>
            <a:pPr marL="457200" indent="-457200">
              <a:buFont typeface="+mj-lt"/>
              <a:buAutoNum type="arabicPeriod"/>
            </a:pPr>
            <a:r>
              <a:rPr lang="en-GB" sz="2000" i="1" dirty="0">
                <a:solidFill>
                  <a:schemeClr val="tx1">
                    <a:lumMod val="65000"/>
                    <a:lumOff val="35000"/>
                  </a:schemeClr>
                </a:solidFill>
              </a:rPr>
              <a:t>def </a:t>
            </a:r>
            <a:r>
              <a:rPr lang="en-GB" sz="2000" i="1" dirty="0" err="1">
                <a:solidFill>
                  <a:schemeClr val="tx1">
                    <a:lumMod val="65000"/>
                    <a:lumOff val="35000"/>
                  </a:schemeClr>
                </a:solidFill>
              </a:rPr>
              <a:t>testFinalGame</a:t>
            </a:r>
            <a:r>
              <a:rPr lang="en-GB" sz="2000" i="1" dirty="0">
                <a:solidFill>
                  <a:schemeClr val="tx1">
                    <a:lumMod val="65000"/>
                    <a:lumOff val="35000"/>
                  </a:schemeClr>
                </a:solidFill>
              </a:rPr>
              <a:t>(self, p1: Player, p2: Player, board: Board, </a:t>
            </a:r>
            <a:r>
              <a:rPr lang="en-GB" sz="2000" i="1" dirty="0" err="1">
                <a:solidFill>
                  <a:schemeClr val="tx1">
                    <a:lumMod val="65000"/>
                    <a:lumOff val="35000"/>
                  </a:schemeClr>
                </a:solidFill>
              </a:rPr>
              <a:t>calledFromGameController</a:t>
            </a:r>
            <a:r>
              <a:rPr lang="en-GB" sz="2000" i="1" dirty="0">
                <a:solidFill>
                  <a:schemeClr val="tx1">
                    <a:lumMod val="65000"/>
                    <a:lumOff val="35000"/>
                  </a:schemeClr>
                </a:solidFill>
              </a:rPr>
              <a:t>: bool): </a:t>
            </a:r>
            <a:r>
              <a:rPr lang="en-GB" sz="2000" dirty="0">
                <a:solidFill>
                  <a:schemeClr val="tx1">
                    <a:lumMod val="65000"/>
                    <a:lumOff val="35000"/>
                  </a:schemeClr>
                </a:solidFill>
              </a:rPr>
              <a:t>returns True or False in case of win of one of the players and notify who has win the game</a:t>
            </a:r>
          </a:p>
          <a:p>
            <a:pPr marL="457200" indent="-457200">
              <a:buFont typeface="+mj-lt"/>
              <a:buAutoNum type="arabicPeriod"/>
            </a:pPr>
            <a:r>
              <a:rPr lang="en-US" sz="2000" i="1" dirty="0">
                <a:solidFill>
                  <a:schemeClr val="tx1">
                    <a:lumMod val="65000"/>
                    <a:lumOff val="35000"/>
                  </a:schemeClr>
                </a:solidFill>
              </a:rPr>
              <a:t>def </a:t>
            </a:r>
            <a:r>
              <a:rPr lang="en-US" sz="2000" i="1" dirty="0" err="1">
                <a:solidFill>
                  <a:schemeClr val="tx1">
                    <a:lumMod val="65000"/>
                    <a:lumOff val="35000"/>
                  </a:schemeClr>
                </a:solidFill>
              </a:rPr>
              <a:t>noPossibleMoveForPlayer</a:t>
            </a:r>
            <a:r>
              <a:rPr lang="en-US" sz="2000" i="1" dirty="0">
                <a:solidFill>
                  <a:schemeClr val="tx1">
                    <a:lumMod val="65000"/>
                    <a:lumOff val="35000"/>
                  </a:schemeClr>
                </a:solidFill>
              </a:rPr>
              <a:t>(self, player: Player, board: Board): </a:t>
            </a:r>
            <a:r>
              <a:rPr lang="en-US" sz="2000" dirty="0">
                <a:solidFill>
                  <a:schemeClr val="tx1">
                    <a:lumMod val="65000"/>
                    <a:lumOff val="35000"/>
                  </a:schemeClr>
                </a:solidFill>
              </a:rPr>
              <a:t>returns True in case the player has no valid moves. Unlike chess, if a player cannot make any legal moves, he has lost the game</a:t>
            </a:r>
            <a:endParaRPr lang="en-GB" sz="2000" dirty="0">
              <a:solidFill>
                <a:schemeClr val="tx1">
                  <a:lumMod val="65000"/>
                  <a:lumOff val="35000"/>
                </a:schemeClr>
              </a:solidFill>
            </a:endParaRPr>
          </a:p>
        </p:txBody>
      </p:sp>
    </p:spTree>
    <p:extLst>
      <p:ext uri="{BB962C8B-B14F-4D97-AF65-F5344CB8AC3E}">
        <p14:creationId xmlns:p14="http://schemas.microsoft.com/office/powerpoint/2010/main" val="3229941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1EC76-6D3B-41C9-977B-D252A9A06736}"/>
              </a:ext>
            </a:extLst>
          </p:cNvPr>
          <p:cNvSpPr>
            <a:spLocks noGrp="1"/>
          </p:cNvSpPr>
          <p:nvPr>
            <p:ph type="title"/>
          </p:nvPr>
        </p:nvSpPr>
        <p:spPr>
          <a:xfrm>
            <a:off x="1616054" y="1261137"/>
            <a:ext cx="8959893" cy="888360"/>
          </a:xfrm>
        </p:spPr>
        <p:txBody>
          <a:bodyPr anchor="b">
            <a:normAutofit/>
          </a:bodyPr>
          <a:lstStyle/>
          <a:p>
            <a:pPr algn="ctr"/>
            <a:r>
              <a:rPr lang="it-IT" sz="4000">
                <a:solidFill>
                  <a:schemeClr val="tx1">
                    <a:lumMod val="65000"/>
                    <a:lumOff val="35000"/>
                  </a:schemeClr>
                </a:solidFill>
              </a:rPr>
              <a:t>Operators: </a:t>
            </a:r>
          </a:p>
        </p:txBody>
      </p:sp>
      <p:sp>
        <p:nvSpPr>
          <p:cNvPr id="3" name="Content Placeholder 2">
            <a:extLst>
              <a:ext uri="{FF2B5EF4-FFF2-40B4-BE49-F238E27FC236}">
                <a16:creationId xmlns:a16="http://schemas.microsoft.com/office/drawing/2014/main" id="{4BB3D1F7-CC90-4044-A2BD-8AB710DD8B3D}"/>
              </a:ext>
            </a:extLst>
          </p:cNvPr>
          <p:cNvSpPr>
            <a:spLocks noGrp="1"/>
          </p:cNvSpPr>
          <p:nvPr>
            <p:ph idx="1"/>
          </p:nvPr>
        </p:nvSpPr>
        <p:spPr>
          <a:xfrm>
            <a:off x="1616054" y="2427383"/>
            <a:ext cx="8959892" cy="3169482"/>
          </a:xfrm>
        </p:spPr>
        <p:txBody>
          <a:bodyPr anchor="t">
            <a:normAutofit/>
          </a:bodyPr>
          <a:lstStyle/>
          <a:p>
            <a:pPr marL="514350" indent="-514350">
              <a:buFont typeface="+mj-lt"/>
              <a:buAutoNum type="arabicPeriod"/>
            </a:pPr>
            <a:endParaRPr lang="en-US" sz="2000" b="0" i="1">
              <a:solidFill>
                <a:schemeClr val="tx1">
                  <a:lumMod val="65000"/>
                  <a:lumOff val="35000"/>
                </a:schemeClr>
              </a:solidFill>
              <a:effectLst/>
            </a:endParaRPr>
          </a:p>
          <a:p>
            <a:pPr marL="514350" indent="-514350">
              <a:buFont typeface="+mj-lt"/>
              <a:buAutoNum type="arabicPeriod"/>
            </a:pPr>
            <a:r>
              <a:rPr lang="en-US" sz="2000" b="0" i="1">
                <a:solidFill>
                  <a:schemeClr val="tx1">
                    <a:lumMod val="65000"/>
                    <a:lumOff val="35000"/>
                  </a:schemeClr>
                </a:solidFill>
                <a:effectLst/>
              </a:rPr>
              <a:t>def </a:t>
            </a:r>
            <a:r>
              <a:rPr lang="en-US" sz="2000" b="0" i="1" err="1">
                <a:solidFill>
                  <a:schemeClr val="tx1">
                    <a:lumMod val="65000"/>
                    <a:lumOff val="35000"/>
                  </a:schemeClr>
                </a:solidFill>
                <a:effectLst/>
              </a:rPr>
              <a:t>calculateMove</a:t>
            </a:r>
            <a:r>
              <a:rPr lang="en-US" sz="2000" b="0" i="1">
                <a:solidFill>
                  <a:schemeClr val="tx1">
                    <a:lumMod val="65000"/>
                    <a:lumOff val="35000"/>
                  </a:schemeClr>
                </a:solidFill>
                <a:effectLst/>
              </a:rPr>
              <a:t>(self, animal: Animal, board: Board, direction: str): </a:t>
            </a:r>
            <a:r>
              <a:rPr lang="en-US" sz="2000" b="0">
                <a:solidFill>
                  <a:schemeClr val="tx1">
                    <a:lumMod val="65000"/>
                    <a:lumOff val="35000"/>
                  </a:schemeClr>
                </a:solidFill>
                <a:effectLst/>
              </a:rPr>
              <a:t>after choosing the animal to move and where to move it ('u', 'd', 'l', 'r'), this function returns the movement that the animal will perform on the chessboard. </a:t>
            </a:r>
            <a:endParaRPr lang="en-US" sz="2000" b="0" i="1">
              <a:solidFill>
                <a:schemeClr val="tx1">
                  <a:lumMod val="65000"/>
                  <a:lumOff val="35000"/>
                </a:schemeClr>
              </a:solidFill>
              <a:effectLst/>
            </a:endParaRPr>
          </a:p>
          <a:p>
            <a:pPr marL="514350" indent="-514350">
              <a:buFont typeface="+mj-lt"/>
              <a:buAutoNum type="arabicPeriod"/>
            </a:pPr>
            <a:r>
              <a:rPr lang="en-US" sz="2000" b="0" i="1">
                <a:solidFill>
                  <a:schemeClr val="tx1">
                    <a:lumMod val="65000"/>
                    <a:lumOff val="35000"/>
                  </a:schemeClr>
                </a:solidFill>
                <a:effectLst/>
              </a:rPr>
              <a:t>def </a:t>
            </a:r>
            <a:r>
              <a:rPr lang="en-US" sz="2000" b="0" i="1" err="1">
                <a:solidFill>
                  <a:schemeClr val="tx1">
                    <a:lumMod val="65000"/>
                    <a:lumOff val="35000"/>
                  </a:schemeClr>
                </a:solidFill>
                <a:effectLst/>
              </a:rPr>
              <a:t>killAnimal</a:t>
            </a:r>
            <a:r>
              <a:rPr lang="en-US" sz="2000" b="0" i="1">
                <a:solidFill>
                  <a:schemeClr val="tx1">
                    <a:lumMod val="65000"/>
                    <a:lumOff val="35000"/>
                  </a:schemeClr>
                </a:solidFill>
                <a:effectLst/>
              </a:rPr>
              <a:t>(self, board: Board, </a:t>
            </a:r>
            <a:r>
              <a:rPr lang="en-US" sz="2000" b="0" i="1" err="1">
                <a:solidFill>
                  <a:schemeClr val="tx1">
                    <a:lumMod val="65000"/>
                    <a:lumOff val="35000"/>
                  </a:schemeClr>
                </a:solidFill>
                <a:effectLst/>
              </a:rPr>
              <a:t>endingx</a:t>
            </a:r>
            <a:r>
              <a:rPr lang="en-US" sz="2000" b="0" i="1">
                <a:solidFill>
                  <a:schemeClr val="tx1">
                    <a:lumMod val="65000"/>
                    <a:lumOff val="35000"/>
                  </a:schemeClr>
                </a:solidFill>
                <a:effectLst/>
              </a:rPr>
              <a:t>: int, </a:t>
            </a:r>
            <a:r>
              <a:rPr lang="en-US" sz="2000" b="0" i="1" err="1">
                <a:solidFill>
                  <a:schemeClr val="tx1">
                    <a:lumMod val="65000"/>
                    <a:lumOff val="35000"/>
                  </a:schemeClr>
                </a:solidFill>
                <a:effectLst/>
              </a:rPr>
              <a:t>endingy</a:t>
            </a:r>
            <a:r>
              <a:rPr lang="en-US" sz="2000" b="0" i="1">
                <a:solidFill>
                  <a:schemeClr val="tx1">
                    <a:lumMod val="65000"/>
                    <a:lumOff val="35000"/>
                  </a:schemeClr>
                </a:solidFill>
                <a:effectLst/>
              </a:rPr>
              <a:t>: int): </a:t>
            </a:r>
            <a:r>
              <a:rPr lang="en-US" sz="2000" b="0">
                <a:solidFill>
                  <a:schemeClr val="tx1">
                    <a:lumMod val="65000"/>
                    <a:lumOff val="35000"/>
                  </a:schemeClr>
                </a:solidFill>
                <a:effectLst/>
              </a:rPr>
              <a:t>if there is another animal in the landing square of an animal, this function kills the animal that is in that function.</a:t>
            </a:r>
          </a:p>
          <a:p>
            <a:pPr marL="514350" indent="-514350">
              <a:buFont typeface="+mj-lt"/>
              <a:buAutoNum type="arabicPeriod"/>
            </a:pPr>
            <a:r>
              <a:rPr lang="en-US" sz="2000" b="0" i="1">
                <a:solidFill>
                  <a:schemeClr val="tx1">
                    <a:lumMod val="65000"/>
                    <a:lumOff val="35000"/>
                  </a:schemeClr>
                </a:solidFill>
                <a:effectLst/>
              </a:rPr>
              <a:t>def </a:t>
            </a:r>
            <a:r>
              <a:rPr lang="en-US" sz="2000" b="0" i="1" err="1">
                <a:solidFill>
                  <a:schemeClr val="tx1">
                    <a:lumMod val="65000"/>
                    <a:lumOff val="35000"/>
                  </a:schemeClr>
                </a:solidFill>
                <a:effectLst/>
              </a:rPr>
              <a:t>moveAnimal</a:t>
            </a:r>
            <a:r>
              <a:rPr lang="en-US" sz="2000" b="0" i="1">
                <a:solidFill>
                  <a:schemeClr val="tx1">
                    <a:lumMod val="65000"/>
                    <a:lumOff val="35000"/>
                  </a:schemeClr>
                </a:solidFill>
                <a:effectLst/>
              </a:rPr>
              <a:t>(self, animal: Animal, board: Board, </a:t>
            </a:r>
            <a:r>
              <a:rPr lang="en-US" sz="2000" b="0" i="1" err="1">
                <a:solidFill>
                  <a:schemeClr val="tx1">
                    <a:lumMod val="65000"/>
                    <a:lumOff val="35000"/>
                  </a:schemeClr>
                </a:solidFill>
                <a:effectLst/>
              </a:rPr>
              <a:t>endingx</a:t>
            </a:r>
            <a:r>
              <a:rPr lang="en-US" sz="2000" b="0" i="1">
                <a:solidFill>
                  <a:schemeClr val="tx1">
                    <a:lumMod val="65000"/>
                    <a:lumOff val="35000"/>
                  </a:schemeClr>
                </a:solidFill>
                <a:effectLst/>
              </a:rPr>
              <a:t>: int, </a:t>
            </a:r>
            <a:r>
              <a:rPr lang="en-US" sz="2000" b="0" i="1" err="1">
                <a:solidFill>
                  <a:schemeClr val="tx1">
                    <a:lumMod val="65000"/>
                    <a:lumOff val="35000"/>
                  </a:schemeClr>
                </a:solidFill>
                <a:effectLst/>
              </a:rPr>
              <a:t>endingy</a:t>
            </a:r>
            <a:r>
              <a:rPr lang="en-US" sz="2000" b="0" i="1">
                <a:solidFill>
                  <a:schemeClr val="tx1">
                    <a:lumMod val="65000"/>
                    <a:lumOff val="35000"/>
                  </a:schemeClr>
                </a:solidFill>
                <a:effectLst/>
              </a:rPr>
              <a:t>: int): </a:t>
            </a:r>
            <a:r>
              <a:rPr lang="en-US" sz="2000" b="0">
                <a:solidFill>
                  <a:schemeClr val="tx1">
                    <a:lumMod val="65000"/>
                    <a:lumOff val="35000"/>
                  </a:schemeClr>
                </a:solidFill>
                <a:effectLst/>
              </a:rPr>
              <a:t>Change the position of the moving animal on the board.</a:t>
            </a:r>
            <a:endParaRPr lang="it-IT" sz="2000">
              <a:solidFill>
                <a:schemeClr val="tx1">
                  <a:lumMod val="65000"/>
                  <a:lumOff val="35000"/>
                </a:schemeClr>
              </a:solidFill>
            </a:endParaRPr>
          </a:p>
        </p:txBody>
      </p:sp>
    </p:spTree>
    <p:extLst>
      <p:ext uri="{BB962C8B-B14F-4D97-AF65-F5344CB8AC3E}">
        <p14:creationId xmlns:p14="http://schemas.microsoft.com/office/powerpoint/2010/main" val="2002103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FCF908-8E61-4451-99CC-667C514EA75A}"/>
              </a:ext>
            </a:extLst>
          </p:cNvPr>
          <p:cNvSpPr>
            <a:spLocks noGrp="1"/>
          </p:cNvSpPr>
          <p:nvPr>
            <p:ph type="title"/>
          </p:nvPr>
        </p:nvSpPr>
        <p:spPr>
          <a:xfrm>
            <a:off x="1616054" y="1261137"/>
            <a:ext cx="8959893" cy="888360"/>
          </a:xfrm>
        </p:spPr>
        <p:txBody>
          <a:bodyPr anchor="b">
            <a:normAutofit/>
          </a:bodyPr>
          <a:lstStyle/>
          <a:p>
            <a:pPr algn="ctr"/>
            <a:r>
              <a:rPr lang="en-GB" sz="4000">
                <a:solidFill>
                  <a:schemeClr val="tx1">
                    <a:lumMod val="65000"/>
                    <a:lumOff val="35000"/>
                  </a:schemeClr>
                </a:solidFill>
              </a:rPr>
              <a:t>Operators</a:t>
            </a:r>
            <a:endParaRPr lang="en-GB" sz="320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F33CA034-78CE-42CC-8635-4F64F3EC70BA}"/>
              </a:ext>
            </a:extLst>
          </p:cNvPr>
          <p:cNvSpPr>
            <a:spLocks noGrp="1"/>
          </p:cNvSpPr>
          <p:nvPr>
            <p:ph idx="1"/>
          </p:nvPr>
        </p:nvSpPr>
        <p:spPr>
          <a:xfrm>
            <a:off x="1616054" y="2427383"/>
            <a:ext cx="8959892" cy="3169482"/>
          </a:xfrm>
        </p:spPr>
        <p:txBody>
          <a:bodyPr anchor="t">
            <a:normAutofit fontScale="92500" lnSpcReduction="20000"/>
          </a:bodyPr>
          <a:lstStyle/>
          <a:p>
            <a:endParaRPr lang="en-GB" sz="2000" i="1">
              <a:solidFill>
                <a:schemeClr val="tx1">
                  <a:lumMod val="65000"/>
                  <a:lumOff val="35000"/>
                </a:schemeClr>
              </a:solidFill>
            </a:endParaRPr>
          </a:p>
          <a:p>
            <a:r>
              <a:rPr lang="en-GB" sz="2400" i="1" err="1">
                <a:solidFill>
                  <a:schemeClr val="tx1">
                    <a:lumMod val="65000"/>
                    <a:lumOff val="35000"/>
                  </a:schemeClr>
                </a:solidFill>
              </a:rPr>
              <a:t>isValidStartingPoint</a:t>
            </a:r>
            <a:r>
              <a:rPr lang="en-GB" sz="2400" i="1">
                <a:solidFill>
                  <a:schemeClr val="tx1">
                    <a:lumMod val="65000"/>
                    <a:lumOff val="35000"/>
                  </a:schemeClr>
                </a:solidFill>
              </a:rPr>
              <a:t>(self, player: Player, board: Board, x: int, y: int): </a:t>
            </a:r>
            <a:r>
              <a:rPr lang="en-GB" sz="2400">
                <a:solidFill>
                  <a:schemeClr val="tx1">
                    <a:lumMod val="65000"/>
                    <a:lumOff val="35000"/>
                  </a:schemeClr>
                </a:solidFill>
              </a:rPr>
              <a:t>Checks if the chosen starting point has an animal belonging to a player who makes move</a:t>
            </a:r>
          </a:p>
          <a:p>
            <a:pPr marL="0" indent="0">
              <a:buNone/>
            </a:pPr>
            <a:endParaRPr lang="en-GB" sz="2400">
              <a:solidFill>
                <a:schemeClr val="tx1">
                  <a:lumMod val="65000"/>
                  <a:lumOff val="35000"/>
                </a:schemeClr>
              </a:solidFill>
            </a:endParaRPr>
          </a:p>
          <a:p>
            <a:r>
              <a:rPr lang="en-GB" sz="2400" i="1" err="1">
                <a:solidFill>
                  <a:schemeClr val="tx1">
                    <a:lumMod val="65000"/>
                    <a:lumOff val="35000"/>
                  </a:schemeClr>
                </a:solidFill>
              </a:rPr>
              <a:t>isValidEndingPoint</a:t>
            </a:r>
            <a:r>
              <a:rPr lang="en-GB" sz="2400" i="1">
                <a:solidFill>
                  <a:schemeClr val="tx1">
                    <a:lumMod val="65000"/>
                    <a:lumOff val="35000"/>
                  </a:schemeClr>
                </a:solidFill>
              </a:rPr>
              <a:t>(self, animal: Animal, board: Board, </a:t>
            </a:r>
            <a:r>
              <a:rPr lang="en-GB" sz="2400" i="1" err="1">
                <a:solidFill>
                  <a:schemeClr val="tx1">
                    <a:lumMod val="65000"/>
                    <a:lumOff val="35000"/>
                  </a:schemeClr>
                </a:solidFill>
              </a:rPr>
              <a:t>endingX</a:t>
            </a:r>
            <a:r>
              <a:rPr lang="en-GB" sz="2400" i="1">
                <a:solidFill>
                  <a:schemeClr val="tx1">
                    <a:lumMod val="65000"/>
                    <a:lumOff val="35000"/>
                  </a:schemeClr>
                </a:solidFill>
              </a:rPr>
              <a:t>: int, </a:t>
            </a:r>
            <a:r>
              <a:rPr lang="en-GB" sz="2400" i="1" err="1">
                <a:solidFill>
                  <a:schemeClr val="tx1">
                    <a:lumMod val="65000"/>
                    <a:lumOff val="35000"/>
                  </a:schemeClr>
                </a:solidFill>
              </a:rPr>
              <a:t>endingY</a:t>
            </a:r>
            <a:r>
              <a:rPr lang="en-GB" sz="2400" i="1">
                <a:solidFill>
                  <a:schemeClr val="tx1">
                    <a:lumMod val="65000"/>
                    <a:lumOff val="35000"/>
                  </a:schemeClr>
                </a:solidFill>
              </a:rPr>
              <a:t>: int, </a:t>
            </a:r>
            <a:r>
              <a:rPr lang="en-GB" sz="2400" i="1" err="1">
                <a:solidFill>
                  <a:schemeClr val="tx1">
                    <a:lumMod val="65000"/>
                    <a:lumOff val="35000"/>
                  </a:schemeClr>
                </a:solidFill>
              </a:rPr>
              <a:t>startingX</a:t>
            </a:r>
            <a:r>
              <a:rPr lang="en-GB" sz="2400" i="1">
                <a:solidFill>
                  <a:schemeClr val="tx1">
                    <a:lumMod val="65000"/>
                    <a:lumOff val="35000"/>
                  </a:schemeClr>
                </a:solidFill>
              </a:rPr>
              <a:t>: int, </a:t>
            </a:r>
            <a:r>
              <a:rPr lang="en-GB" sz="2400" i="1" err="1">
                <a:solidFill>
                  <a:schemeClr val="tx1">
                    <a:lumMod val="65000"/>
                    <a:lumOff val="35000"/>
                  </a:schemeClr>
                </a:solidFill>
              </a:rPr>
              <a:t>startingY</a:t>
            </a:r>
            <a:r>
              <a:rPr lang="en-GB" sz="2400" i="1">
                <a:solidFill>
                  <a:schemeClr val="tx1">
                    <a:lumMod val="65000"/>
                    <a:lumOff val="35000"/>
                  </a:schemeClr>
                </a:solidFill>
              </a:rPr>
              <a:t>: int): Checks if the move is valid, by checking if the chosen field is next to the starting point (or across the water in case of tiger and lion), is valid for the animal which makes the move, and does not have an animal with a power stronger of the moving animal (except it stays in the trap)</a:t>
            </a:r>
          </a:p>
        </p:txBody>
      </p:sp>
    </p:spTree>
    <p:extLst>
      <p:ext uri="{BB962C8B-B14F-4D97-AF65-F5344CB8AC3E}">
        <p14:creationId xmlns:p14="http://schemas.microsoft.com/office/powerpoint/2010/main" val="2577281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AE9E462FB3247843ABD3D68F364B8AA1" ma:contentTypeVersion="4" ma:contentTypeDescription="Criar um novo documento." ma:contentTypeScope="" ma:versionID="d98a92562ef4a66ec35efe4e99eeb84e">
  <xsd:schema xmlns:xsd="http://www.w3.org/2001/XMLSchema" xmlns:xs="http://www.w3.org/2001/XMLSchema" xmlns:p="http://schemas.microsoft.com/office/2006/metadata/properties" xmlns:ns3="aabb8d7d-e310-4fe5-9c5a-d628c539bdda" targetNamespace="http://schemas.microsoft.com/office/2006/metadata/properties" ma:root="true" ma:fieldsID="b35de06b85c876a53e1d3d5f8f7b41eb" ns3:_="">
    <xsd:import namespace="aabb8d7d-e310-4fe5-9c5a-d628c539bdd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bb8d7d-e310-4fe5-9c5a-d628c539bd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D00A4D-41E3-42A8-9281-3D740B15566D}">
  <ds:schemaRefs>
    <ds:schemaRef ds:uri="aabb8d7d-e310-4fe5-9c5a-d628c539bd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7A8A745-DF9F-4E15-982F-156306004AFA}">
  <ds:schemaRefs>
    <ds:schemaRef ds:uri="http://purl.org/dc/dcmitype/"/>
    <ds:schemaRef ds:uri="http://purl.org/dc/elements/1.1/"/>
    <ds:schemaRef ds:uri="aabb8d7d-e310-4fe5-9c5a-d628c539bdda"/>
    <ds:schemaRef ds:uri="http://schemas.microsoft.com/office/2006/documentManagement/types"/>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DE3D2ECA-2197-482B-B48B-D2CD46C0E9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55</TotalTime>
  <Words>1730</Words>
  <Application>Microsoft Office PowerPoint</Application>
  <PresentationFormat>Widescreen</PresentationFormat>
  <Paragraphs>142</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MS Gothic</vt:lpstr>
      <vt:lpstr>Arial</vt:lpstr>
      <vt:lpstr>Calibri</vt:lpstr>
      <vt:lpstr>Calibri Light</vt:lpstr>
      <vt:lpstr>Cambria Math</vt:lpstr>
      <vt:lpstr>Liberation Serif</vt:lpstr>
      <vt:lpstr>Symbol</vt:lpstr>
      <vt:lpstr>Office Theme</vt:lpstr>
      <vt:lpstr>Adversarial Search Methods for Games – Jungle board game</vt:lpstr>
      <vt:lpstr>Jungle</vt:lpstr>
      <vt:lpstr>Game implementation</vt:lpstr>
      <vt:lpstr>State representation</vt:lpstr>
      <vt:lpstr>PowerPoint Presentation</vt:lpstr>
      <vt:lpstr>Initial state</vt:lpstr>
      <vt:lpstr>Objective state </vt:lpstr>
      <vt:lpstr>Operators: </vt:lpstr>
      <vt:lpstr>Operators</vt:lpstr>
      <vt:lpstr>Game Implementation </vt:lpstr>
      <vt:lpstr>Game Implementation </vt:lpstr>
      <vt:lpstr>Evaluation functions </vt:lpstr>
      <vt:lpstr>Complexity of the game </vt:lpstr>
      <vt:lpstr>Interesting Situations </vt:lpstr>
      <vt:lpstr>PowerPoint Presentation</vt:lpstr>
      <vt:lpstr>PowerPoint Presentation</vt:lpstr>
      <vt:lpstr>PowerPoint Presentation</vt:lpstr>
      <vt:lpstr>Testing game</vt:lpstr>
      <vt:lpstr>What’s next? </vt:lpstr>
      <vt:lpstr>What’s next? </vt:lpstr>
      <vt:lpstr>Thanks for the attention!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Jakub Głatki</dc:creator>
  <cp:lastModifiedBy>Claudio Savelli</cp:lastModifiedBy>
  <cp:revision>6</cp:revision>
  <dcterms:created xsi:type="dcterms:W3CDTF">2022-03-24T16:00:34Z</dcterms:created>
  <dcterms:modified xsi:type="dcterms:W3CDTF">2022-07-05T13:29:37Z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0x010100AE9E462FB3247843ABD3D68F364B8AA1</vt:lpwstr>
  </property>
</Properties>
</file>